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6" r:id="rId4"/>
    <p:sldId id="259" r:id="rId5"/>
    <p:sldId id="260" r:id="rId6"/>
    <p:sldId id="261" r:id="rId7"/>
    <p:sldId id="262" r:id="rId8"/>
    <p:sldId id="293" r:id="rId9"/>
    <p:sldId id="263" r:id="rId10"/>
    <p:sldId id="265" r:id="rId11"/>
    <p:sldId id="266" r:id="rId12"/>
    <p:sldId id="267" r:id="rId13"/>
    <p:sldId id="268" r:id="rId14"/>
    <p:sldId id="297" r:id="rId15"/>
    <p:sldId id="270" r:id="rId16"/>
    <p:sldId id="294" r:id="rId17"/>
    <p:sldId id="271" r:id="rId18"/>
    <p:sldId id="272" r:id="rId19"/>
    <p:sldId id="273" r:id="rId20"/>
    <p:sldId id="274" r:id="rId21"/>
    <p:sldId id="275" r:id="rId22"/>
    <p:sldId id="276" r:id="rId23"/>
    <p:sldId id="277" r:id="rId24"/>
    <p:sldId id="278" r:id="rId25"/>
    <p:sldId id="280" r:id="rId26"/>
    <p:sldId id="295"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A6"/>
    <a:srgbClr val="F54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C72EA-2197-4B82-A28F-19D41A84696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0524-CA4A-4CDC-AFC6-DD3B40FBF4A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3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72EA-2197-4B82-A28F-19D41A84696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6553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72EA-2197-4B82-A28F-19D41A84696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267824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72EA-2197-4B82-A28F-19D41A84696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242840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DC72EA-2197-4B82-A28F-19D41A84696C}"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239498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C72EA-2197-4B82-A28F-19D41A84696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12327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C72EA-2197-4B82-A28F-19D41A84696C}"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8469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C72EA-2197-4B82-A28F-19D41A84696C}"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319888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C72EA-2197-4B82-A28F-19D41A84696C}"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166970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C72EA-2197-4B82-A28F-19D41A84696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347099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C72EA-2197-4B82-A28F-19D41A84696C}"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0524-CA4A-4CDC-AFC6-DD3B40FBF4A6}" type="slidenum">
              <a:rPr lang="en-US" smtClean="0"/>
              <a:t>‹#›</a:t>
            </a:fld>
            <a:endParaRPr lang="en-US"/>
          </a:p>
        </p:txBody>
      </p:sp>
    </p:spTree>
    <p:extLst>
      <p:ext uri="{BB962C8B-B14F-4D97-AF65-F5344CB8AC3E}">
        <p14:creationId xmlns:p14="http://schemas.microsoft.com/office/powerpoint/2010/main" val="276709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72EA-2197-4B82-A28F-19D41A84696C}"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A0524-CA4A-4CDC-AFC6-DD3B40FBF4A6}"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16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3.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14618" y="5700006"/>
            <a:ext cx="3977382" cy="1157994"/>
          </a:xfrm>
        </p:spPr>
        <p:txBody>
          <a:bodyPr>
            <a:normAutofit fontScale="62500" lnSpcReduction="20000"/>
          </a:bodyPr>
          <a:lstStyle/>
          <a:p>
            <a:r>
              <a:rPr lang="ru-RU" dirty="0"/>
              <a:t>Автор: Канюшкин Максим Андреевич</a:t>
            </a:r>
          </a:p>
          <a:p>
            <a:r>
              <a:rPr lang="ru-RU" dirty="0"/>
              <a:t>Студент 3 курса специальности «Социально-культурная деятельность»</a:t>
            </a:r>
          </a:p>
          <a:p>
            <a:r>
              <a:rPr lang="ru-RU" dirty="0"/>
              <a:t>ГПОУ ЯО «Ярославский колледж культуры»</a:t>
            </a:r>
          </a:p>
        </p:txBody>
      </p:sp>
      <p:sp>
        <p:nvSpPr>
          <p:cNvPr id="2" name="Прямоугольник 1"/>
          <p:cNvSpPr/>
          <p:nvPr/>
        </p:nvSpPr>
        <p:spPr>
          <a:xfrm>
            <a:off x="5770228" y="2207481"/>
            <a:ext cx="6200415" cy="1754326"/>
          </a:xfrm>
          <a:prstGeom prst="rect">
            <a:avLst/>
          </a:prstGeom>
          <a:noFill/>
        </p:spPr>
        <p:txBody>
          <a:bodyPr wrap="none" lIns="91440" tIns="45720" rIns="91440" bIns="45720">
            <a:spAutoFit/>
          </a:bodyPr>
          <a:lstStyle/>
          <a:p>
            <a:pPr algn="ctr"/>
            <a:r>
              <a:rPr lang="ru-RU" sz="5400" b="1" dirty="0">
                <a:ln w="22225">
                  <a:solidFill>
                    <a:schemeClr val="accent2"/>
                  </a:solidFill>
                  <a:prstDash val="solid"/>
                </a:ln>
                <a:solidFill>
                  <a:schemeClr val="accent2">
                    <a:lumMod val="40000"/>
                    <a:lumOff val="60000"/>
                  </a:schemeClr>
                </a:solidFill>
              </a:rPr>
              <a:t>«Великие имена </a:t>
            </a:r>
            <a:endParaRPr lang="ru-RU" sz="5400" b="1" dirty="0" smtClean="0">
              <a:ln w="22225">
                <a:solidFill>
                  <a:schemeClr val="accent2"/>
                </a:solidFill>
                <a:prstDash val="solid"/>
              </a:ln>
              <a:solidFill>
                <a:schemeClr val="accent2">
                  <a:lumMod val="40000"/>
                  <a:lumOff val="60000"/>
                </a:schemeClr>
              </a:solidFill>
            </a:endParaRPr>
          </a:p>
          <a:p>
            <a:pPr algn="ctr"/>
            <a:r>
              <a:rPr lang="ru-RU" sz="5400" b="1" dirty="0" smtClean="0">
                <a:ln w="22225">
                  <a:solidFill>
                    <a:schemeClr val="accent2"/>
                  </a:solidFill>
                  <a:prstDash val="solid"/>
                </a:ln>
                <a:solidFill>
                  <a:schemeClr val="accent2">
                    <a:lumMod val="40000"/>
                    <a:lumOff val="60000"/>
                  </a:schemeClr>
                </a:solidFill>
              </a:rPr>
              <a:t>Ярославского </a:t>
            </a:r>
            <a:r>
              <a:rPr lang="ru-RU" sz="5400" b="1" dirty="0">
                <a:ln w="22225">
                  <a:solidFill>
                    <a:schemeClr val="accent2"/>
                  </a:solidFill>
                  <a:prstDash val="solid"/>
                </a:ln>
                <a:solidFill>
                  <a:schemeClr val="accent2">
                    <a:lumMod val="40000"/>
                    <a:lumOff val="60000"/>
                  </a:schemeClr>
                </a:solidFill>
              </a:rPr>
              <a:t>края»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715" y="-56850"/>
            <a:ext cx="2042375" cy="2042375"/>
          </a:xfrm>
          <a:prstGeom prst="rect">
            <a:avLst/>
          </a:prstGeom>
        </p:spPr>
      </p:pic>
    </p:spTree>
    <p:extLst>
      <p:ext uri="{BB962C8B-B14F-4D97-AF65-F5344CB8AC3E}">
        <p14:creationId xmlns:p14="http://schemas.microsoft.com/office/powerpoint/2010/main" val="33804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Arial Black" panose="020B0A04020102020204" pitchFamily="34" charset="0"/>
              </a:rPr>
              <a:t>Стихотворения А. Суркова</a:t>
            </a:r>
            <a:endParaRPr lang="ru-RU" dirty="0"/>
          </a:p>
        </p:txBody>
      </p:sp>
      <p:sp>
        <p:nvSpPr>
          <p:cNvPr id="3" name="Объект 2"/>
          <p:cNvSpPr>
            <a:spLocks noGrp="1"/>
          </p:cNvSpPr>
          <p:nvPr>
            <p:ph idx="1"/>
          </p:nvPr>
        </p:nvSpPr>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«По морям по волнам, нынче здесь завтра там», </a:t>
            </a:r>
            <a:r>
              <a:rPr lang="ru-RU" dirty="0" err="1">
                <a:latin typeface="Times New Roman" panose="02020603050405020304" pitchFamily="18" charset="0"/>
                <a:cs typeface="Times New Roman" panose="02020603050405020304" pitchFamily="18" charset="0"/>
              </a:rPr>
              <a:t>песнярожденная</a:t>
            </a:r>
            <a:r>
              <a:rPr lang="ru-RU" dirty="0">
                <a:latin typeface="Times New Roman" panose="02020603050405020304" pitchFamily="18" charset="0"/>
                <a:cs typeface="Times New Roman" panose="02020603050405020304" pitchFamily="18" charset="0"/>
              </a:rPr>
              <a:t> в соавторстве А. Суркова и К. </a:t>
            </a:r>
            <a:r>
              <a:rPr lang="ru-RU" dirty="0" err="1">
                <a:latin typeface="Times New Roman" panose="02020603050405020304" pitchFamily="18" charset="0"/>
                <a:cs typeface="Times New Roman" panose="02020603050405020304" pitchFamily="18" charset="0"/>
              </a:rPr>
              <a:t>Листова</a:t>
            </a:r>
            <a:r>
              <a:rPr lang="ru-RU" dirty="0">
                <a:latin typeface="Times New Roman" panose="02020603050405020304" pitchFamily="18" charset="0"/>
                <a:cs typeface="Times New Roman" panose="02020603050405020304" pitchFamily="18" charset="0"/>
              </a:rPr>
              <a:t>, бытовала еще в годы Первой Мировой и Гражданской войн. Стихотворению А. Суркова «Песня смелых» также суждено было стать песней. Само стихотворение поэт написал ещё зимой 1940г. во время Финской кампании. По признанию самого А. Суркова, стихи «...получились тяжеловесными, бескрылыми и композиторов не заинтересовали». Но 22 июня 1941г., узнав о начале войны с Германией, поэт взял о старое стихотворение и практически полностью переделал его, оставив в неприкосновенности лишь припев «Смелого пуля боится, смелого штык не берёт». Стихотворение было напечатано в газете «Правда» 25 июня 1941г.,  а уже на следующий день автор известной песни «Орлёнок»,   композитор В. Белый написал к ним музыку.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114310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Arial Black" panose="020B0A04020102020204" pitchFamily="34" charset="0"/>
              </a:rPr>
              <a:t>Сборники </a:t>
            </a:r>
            <a:r>
              <a:rPr lang="ru-RU" b="1" dirty="0">
                <a:latin typeface="Arial Black" panose="020B0A04020102020204" pitchFamily="34" charset="0"/>
              </a:rPr>
              <a:t>А. Суркова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5052" y="1620636"/>
            <a:ext cx="3180102" cy="43513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787" y="1620636"/>
            <a:ext cx="2567161" cy="435133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673" y="1369818"/>
            <a:ext cx="3174654" cy="485297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341681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Arial Black" panose="020B0A04020102020204" pitchFamily="34" charset="0"/>
              </a:rPr>
              <a:t>Послевоенное время</a:t>
            </a:r>
            <a:endParaRPr lang="ru-RU" dirty="0"/>
          </a:p>
        </p:txBody>
      </p:sp>
      <p:sp>
        <p:nvSpPr>
          <p:cNvPr id="3" name="Объект 2"/>
          <p:cNvSpPr>
            <a:spLocks noGrp="1"/>
          </p:cNvSpPr>
          <p:nvPr>
            <p:ph idx="1"/>
          </p:nvPr>
        </p:nvSpPr>
        <p:spPr>
          <a:xfrm>
            <a:off x="838200" y="1825625"/>
            <a:ext cx="6064876" cy="4351338"/>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Алексей Александрович Сурков окончил воевать в 1945г. в звании подполковника. В 1945—1953гг. был ответственным редактором журнала «Огонёк»; в 1950-х гг.  работал ректором Литературного института им. А. М. Горького, а с  1962 г. являлся  главным редактором  «Краткой литературной энциклопедии». Его творческое </a:t>
            </a:r>
            <a:r>
              <a:rPr lang="ru-RU" dirty="0" smtClean="0">
                <a:latin typeface="Times New Roman" panose="02020603050405020304" pitchFamily="18" charset="0"/>
                <a:cs typeface="Times New Roman" panose="02020603050405020304" pitchFamily="18" charset="0"/>
              </a:rPr>
              <a:t>наследие составляет </a:t>
            </a:r>
            <a:r>
              <a:rPr lang="ru-RU" dirty="0">
                <a:latin typeface="Times New Roman" panose="02020603050405020304" pitchFamily="18" charset="0"/>
                <a:cs typeface="Times New Roman" panose="02020603050405020304" pitchFamily="18" charset="0"/>
              </a:rPr>
              <a:t>около 20 поэтических сборников и огромное количество литературно-критических статей.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383" y="2086826"/>
            <a:ext cx="3593417" cy="3129866"/>
          </a:xfrm>
          <a:prstGeom prst="rect">
            <a:avLst/>
          </a:prstGeom>
        </p:spPr>
      </p:pic>
    </p:spTree>
    <p:extLst>
      <p:ext uri="{BB962C8B-B14F-4D97-AF65-F5344CB8AC3E}">
        <p14:creationId xmlns:p14="http://schemas.microsoft.com/office/powerpoint/2010/main" val="737641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1230" y="0"/>
            <a:ext cx="10515600" cy="1325563"/>
          </a:xfrm>
        </p:spPr>
        <p:txBody>
          <a:bodyPr/>
          <a:lstStyle/>
          <a:p>
            <a:r>
              <a:rPr lang="ru-RU" b="1" dirty="0" smtClean="0">
                <a:latin typeface="Arial Black" panose="020B0A04020102020204" pitchFamily="34" charset="0"/>
              </a:rPr>
              <a:t>Награды и память</a:t>
            </a:r>
            <a:endParaRPr lang="ru-RU" dirty="0"/>
          </a:p>
        </p:txBody>
      </p:sp>
      <p:sp>
        <p:nvSpPr>
          <p:cNvPr id="3" name="Объект 2"/>
          <p:cNvSpPr>
            <a:spLocks noGrp="1"/>
          </p:cNvSpPr>
          <p:nvPr>
            <p:ph idx="1"/>
          </p:nvPr>
        </p:nvSpPr>
        <p:spPr>
          <a:xfrm>
            <a:off x="1456386" y="865354"/>
            <a:ext cx="10515600" cy="4351338"/>
          </a:xfrm>
        </p:spPr>
        <p:txBody>
          <a:bodyPr/>
          <a:lstStyle/>
          <a:p>
            <a:pPr algn="just"/>
            <a:r>
              <a:rPr lang="ru-RU" dirty="0">
                <a:latin typeface="Times New Roman" panose="02020603050405020304" pitchFamily="18" charset="0"/>
                <a:cs typeface="Times New Roman" panose="02020603050405020304" pitchFamily="18" charset="0"/>
              </a:rPr>
              <a:t>Его деятельность и творчество отмечены высокими государственными наградами: 4 ордена Ленина, 2 ордена Красной звезды, орден «Знак почета», болгарский орден «Кирилл и Мефодий». Он почетный гражданин г. Рыбинска с 1976г. Имя А. Суркова носят улицы Рыбинска и Ярославля, </a:t>
            </a:r>
            <a:r>
              <a:rPr lang="ru-RU" dirty="0" err="1">
                <a:latin typeface="Times New Roman" panose="02020603050405020304" pitchFamily="18" charset="0"/>
                <a:cs typeface="Times New Roman" panose="02020603050405020304" pitchFamily="18" charset="0"/>
              </a:rPr>
              <a:t>Середневская</a:t>
            </a:r>
            <a:r>
              <a:rPr lang="ru-RU" dirty="0">
                <a:latin typeface="Times New Roman" panose="02020603050405020304" pitchFamily="18" charset="0"/>
                <a:cs typeface="Times New Roman" panose="02020603050405020304" pitchFamily="18" charset="0"/>
              </a:rPr>
              <a:t> основная общеобразовательная школа. </a:t>
            </a:r>
            <a:r>
              <a:rPr lang="ru-RU" dirty="0" smtClean="0">
                <a:latin typeface="Times New Roman" panose="02020603050405020304" pitchFamily="18" charset="0"/>
                <a:cs typeface="Times New Roman" panose="02020603050405020304" pitchFamily="18" charset="0"/>
              </a:rPr>
              <a:t>Рыбинского района </a:t>
            </a:r>
            <a:r>
              <a:rPr lang="ru-RU" dirty="0">
                <a:latin typeface="Times New Roman" panose="02020603050405020304" pitchFamily="18" charset="0"/>
                <a:cs typeface="Times New Roman" panose="02020603050405020304" pitchFamily="18" charset="0"/>
              </a:rPr>
              <a:t>Ярославской области, в которой начинался его ученический путь,  ярославская Областная юношеская библиотека.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386" y="4365938"/>
            <a:ext cx="2447877" cy="22988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186" y="4365938"/>
            <a:ext cx="3543283" cy="2315849"/>
          </a:xfrm>
          <a:prstGeom prst="rect">
            <a:avLst/>
          </a:prstGeom>
        </p:spPr>
      </p:pic>
    </p:spTree>
    <p:extLst>
      <p:ext uri="{BB962C8B-B14F-4D97-AF65-F5344CB8AC3E}">
        <p14:creationId xmlns:p14="http://schemas.microsoft.com/office/powerpoint/2010/main" val="305085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В землянке</a:t>
            </a:r>
            <a:endParaRPr lang="ru-RU" dirty="0">
              <a:latin typeface="Arial Black" panose="020B0A04020102020204" pitchFamily="34" charset="0"/>
            </a:endParaRPr>
          </a:p>
        </p:txBody>
      </p:sp>
      <p:sp>
        <p:nvSpPr>
          <p:cNvPr id="3" name="Объект 2"/>
          <p:cNvSpPr>
            <a:spLocks noGrp="1"/>
          </p:cNvSpPr>
          <p:nvPr>
            <p:ph idx="1"/>
          </p:nvPr>
        </p:nvSpPr>
        <p:spPr>
          <a:xfrm>
            <a:off x="838200" y="1825625"/>
            <a:ext cx="5369417" cy="4351338"/>
          </a:xfrm>
        </p:spPr>
        <p:txBody>
          <a:bodyPr>
            <a:normAutofit fontScale="92500" lnSpcReduction="10000"/>
          </a:bodyPr>
          <a:lstStyle/>
          <a:p>
            <a:pPr marL="0" indent="0">
              <a:buNone/>
            </a:pPr>
            <a:r>
              <a:rPr lang="ru-RU" dirty="0">
                <a:latin typeface="Times New Roman" panose="02020603050405020304" pitchFamily="18" charset="0"/>
                <a:cs typeface="Times New Roman" panose="02020603050405020304" pitchFamily="18" charset="0"/>
              </a:rPr>
              <a:t>Стихотворение было положено композитором К. Листовым на музыку. "Я думал, - говорил уже в наше время Сурков, кончится война, и песня кончится. Но оказалось, что её поют и слушают ..." А братья, построившие землянку и не подозревали, что в ней родилась знаменитая песня. До наших дней землянка не сохранилась. На её месте лишь небольшая впадина и установлен памятный знак.</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9487" y="2086378"/>
            <a:ext cx="5139377" cy="3359038"/>
          </a:xfrm>
          <a:prstGeom prst="rect">
            <a:avLst/>
          </a:prstGeom>
        </p:spPr>
      </p:pic>
    </p:spTree>
    <p:extLst>
      <p:ext uri="{BB962C8B-B14F-4D97-AF65-F5344CB8AC3E}">
        <p14:creationId xmlns:p14="http://schemas.microsoft.com/office/powerpoint/2010/main" val="206830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Arial Black" panose="020B0A04020102020204" pitchFamily="34" charset="0"/>
              </a:rPr>
              <a:t>Ярославские поэты и композиторы</a:t>
            </a:r>
            <a:endParaRPr lang="ru-RU" sz="4000" dirty="0">
              <a:latin typeface="Arial Black" panose="020B0A04020102020204" pitchFamily="34" charset="0"/>
            </a:endParaRPr>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Теперь обратимся к военному творчеству поэта Льва </a:t>
            </a:r>
            <a:r>
              <a:rPr lang="ru-RU" dirty="0" err="1">
                <a:latin typeface="Times New Roman" panose="02020603050405020304" pitchFamily="18" charset="0"/>
                <a:cs typeface="Times New Roman" panose="02020603050405020304" pitchFamily="18" charset="0"/>
              </a:rPr>
              <a:t>Ошанина</a:t>
            </a:r>
            <a:r>
              <a:rPr lang="ru-RU" dirty="0">
                <a:latin typeface="Times New Roman" panose="02020603050405020304" pitchFamily="18" charset="0"/>
                <a:cs typeface="Times New Roman" panose="02020603050405020304" pitchFamily="18" charset="0"/>
              </a:rPr>
              <a:t> и композитора Вениамина </a:t>
            </a:r>
            <a:r>
              <a:rPr lang="ru-RU" dirty="0" err="1">
                <a:latin typeface="Times New Roman" panose="02020603050405020304" pitchFamily="18" charset="0"/>
                <a:cs typeface="Times New Roman" panose="02020603050405020304" pitchFamily="18" charset="0"/>
              </a:rPr>
              <a:t>Баснера</a:t>
            </a:r>
            <a:r>
              <a:rPr lang="ru-RU" dirty="0">
                <a:latin typeface="Times New Roman" panose="02020603050405020304" pitchFamily="18" charset="0"/>
                <a:cs typeface="Times New Roman" panose="02020603050405020304" pitchFamily="18" charset="0"/>
              </a:rPr>
              <a:t> – не менее знаменитых уроженцев Ярославского региона. Благодаря их творчеству, также как и творчеству А. Суркова, в поэтических строках и музыке, историческая память сохраняется потомками участников Великой Отечественной войны.</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785107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Лев Иванович </a:t>
            </a:r>
            <a:r>
              <a:rPr lang="ru-RU" dirty="0" err="1">
                <a:latin typeface="Arial Black" panose="020B0A04020102020204" pitchFamily="34" charset="0"/>
              </a:rPr>
              <a:t>Ошанин</a:t>
            </a:r>
            <a:r>
              <a:rPr lang="ru-RU" dirty="0">
                <a:latin typeface="Arial Black" panose="020B0A04020102020204" pitchFamily="34" charset="0"/>
              </a:rPr>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35334" y="1979095"/>
            <a:ext cx="2436652" cy="324805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50" y="1752122"/>
            <a:ext cx="2159197" cy="336834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0" y="1507624"/>
            <a:ext cx="6286500" cy="4191000"/>
          </a:xfrm>
          <a:prstGeom prst="rect">
            <a:avLst/>
          </a:prstGeom>
        </p:spPr>
      </p:pic>
      <p:pic>
        <p:nvPicPr>
          <p:cNvPr id="7" name="Рисунок 6" descr="https://static-i.vkostume.ru/data/vkostume/images/item_photos/src/187579/Georgievskaya_lentochka_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81162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Лев Иванович </a:t>
            </a:r>
            <a:r>
              <a:rPr lang="ru-RU" dirty="0" err="1">
                <a:latin typeface="Arial Black" panose="020B0A04020102020204" pitchFamily="34" charset="0"/>
              </a:rPr>
              <a:t>Ошанин</a:t>
            </a:r>
            <a:r>
              <a:rPr lang="ru-RU" dirty="0">
                <a:latin typeface="Arial Black" panose="020B0A04020102020204" pitchFamily="34" charset="0"/>
              </a:rPr>
              <a:t> </a:t>
            </a:r>
            <a:r>
              <a:rPr lang="ru-RU" dirty="0" smtClean="0">
                <a:latin typeface="Arial Black" panose="020B0A04020102020204" pitchFamily="34" charset="0"/>
              </a:rPr>
              <a:t/>
            </a:r>
            <a:br>
              <a:rPr lang="ru-RU" dirty="0" smtClean="0">
                <a:latin typeface="Arial Black" panose="020B0A04020102020204" pitchFamily="34" charset="0"/>
              </a:rPr>
            </a:br>
            <a:r>
              <a:rPr lang="ru-RU" sz="2400" dirty="0" smtClean="0">
                <a:latin typeface="Arial Black" panose="020B0A04020102020204" pitchFamily="34" charset="0"/>
              </a:rPr>
              <a:t>(</a:t>
            </a:r>
            <a:r>
              <a:rPr lang="ru-RU" sz="2400" dirty="0">
                <a:latin typeface="Arial Black" panose="020B0A04020102020204" pitchFamily="34" charset="0"/>
              </a:rPr>
              <a:t>1912-1996гг.) </a:t>
            </a:r>
          </a:p>
        </p:txBody>
      </p:sp>
      <p:sp>
        <p:nvSpPr>
          <p:cNvPr id="3" name="Объект 2"/>
          <p:cNvSpPr>
            <a:spLocks noGrp="1"/>
          </p:cNvSpPr>
          <p:nvPr>
            <p:ph idx="1"/>
          </p:nvPr>
        </p:nvSpPr>
        <p:spPr>
          <a:xfrm>
            <a:off x="838200" y="1825625"/>
            <a:ext cx="9902780" cy="4351338"/>
          </a:xfrm>
        </p:spPr>
        <p:txBody>
          <a:bodyPr>
            <a:normAutofit fontScale="77500" lnSpcReduction="20000"/>
          </a:bodyPr>
          <a:lstStyle/>
          <a:p>
            <a:pPr marL="0" indent="0">
              <a:buNone/>
            </a:pP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оветский </a:t>
            </a:r>
            <a:r>
              <a:rPr lang="ru-RU" dirty="0">
                <a:latin typeface="Times New Roman" panose="02020603050405020304" pitchFamily="18" charset="0"/>
                <a:cs typeface="Times New Roman" panose="02020603050405020304" pitchFamily="18" charset="0"/>
              </a:rPr>
              <a:t>поэт-песенник, автор более 70 поэтических сборников, стихотворных повестей и пьес, лауреат Сталинской премии I степени, лауреат Всемирных фестивалей молодёжи и студентов. Малая родина Льва </a:t>
            </a:r>
            <a:r>
              <a:rPr lang="ru-RU" dirty="0" err="1">
                <a:latin typeface="Times New Roman" panose="02020603050405020304" pitchFamily="18" charset="0"/>
                <a:cs typeface="Times New Roman" panose="02020603050405020304" pitchFamily="18" charset="0"/>
              </a:rPr>
              <a:t>Ошанина</a:t>
            </a:r>
            <a:r>
              <a:rPr lang="ru-RU" dirty="0">
                <a:latin typeface="Times New Roman" panose="02020603050405020304" pitchFamily="18" charset="0"/>
                <a:cs typeface="Times New Roman" panose="02020603050405020304" pitchFamily="18" charset="0"/>
              </a:rPr>
              <a:t>– г. Рыбинск Ярославской области. Он родился в семье представителей русской интеллигенции. </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После </a:t>
            </a:r>
            <a:r>
              <a:rPr lang="ru-RU" dirty="0">
                <a:latin typeface="Times New Roman" panose="02020603050405020304" pitchFamily="18" charset="0"/>
                <a:cs typeface="Times New Roman" panose="02020603050405020304" pitchFamily="18" charset="0"/>
              </a:rPr>
              <a:t>Социалистической революции 1917г. семейство </a:t>
            </a:r>
            <a:r>
              <a:rPr lang="ru-RU" dirty="0" err="1">
                <a:latin typeface="Times New Roman" panose="02020603050405020304" pitchFamily="18" charset="0"/>
                <a:cs typeface="Times New Roman" panose="02020603050405020304" pitchFamily="18" charset="0"/>
              </a:rPr>
              <a:t>Ошаниных</a:t>
            </a:r>
            <a:r>
              <a:rPr lang="ru-RU" dirty="0">
                <a:latin typeface="Times New Roman" panose="02020603050405020304" pitchFamily="18" charset="0"/>
                <a:cs typeface="Times New Roman" panose="02020603050405020304" pitchFamily="18" charset="0"/>
              </a:rPr>
              <a:t> переехало в Ростов Великий, а в 1922г. в Москву. Будущий поэт окончил 7 классов и работал токарем. В свободное время писал стихи. В 1930г. в журналах "Огонек", "Молодая гвардия", "Прожектор» и в газете  "Комсомольская правда" стали активно публиковать поэзию Л. </a:t>
            </a:r>
            <a:r>
              <a:rPr lang="ru-RU" dirty="0" err="1">
                <a:latin typeface="Times New Roman" panose="02020603050405020304" pitchFamily="18" charset="0"/>
                <a:cs typeface="Times New Roman" panose="02020603050405020304" pitchFamily="18" charset="0"/>
              </a:rPr>
              <a:t>Ошанина</a:t>
            </a:r>
            <a:r>
              <a:rPr lang="ru-RU" dirty="0">
                <a:latin typeface="Times New Roman" panose="02020603050405020304" pitchFamily="18" charset="0"/>
                <a:cs typeface="Times New Roman" panose="02020603050405020304" pitchFamily="18" charset="0"/>
              </a:rPr>
              <a:t>. Вышла его повесть "Этажи" о жизни школьников.</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521" y="2651394"/>
            <a:ext cx="2185116" cy="1946938"/>
          </a:xfrm>
          <a:prstGeom prst="rect">
            <a:avLst/>
          </a:prstGeom>
        </p:spPr>
      </p:pic>
      <p:pic>
        <p:nvPicPr>
          <p:cNvPr id="5" name="Рисунок 4" descr="https://static-i.vkostume.ru/data/vkostume/images/item_photos/src/187579/Georgievskaya_lentochka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91673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Творческий путь</a:t>
            </a:r>
            <a:endParaRPr lang="ru-RU" dirty="0"/>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В 1932 г. журнал «Огонек» дал Льву </a:t>
            </a:r>
            <a:r>
              <a:rPr lang="ru-RU" dirty="0" err="1">
                <a:latin typeface="Times New Roman" panose="02020603050405020304" pitchFamily="18" charset="0"/>
                <a:cs typeface="Times New Roman" panose="02020603050405020304" pitchFamily="18" charset="0"/>
              </a:rPr>
              <a:t>Ошанину</a:t>
            </a:r>
            <a:r>
              <a:rPr lang="ru-RU" dirty="0">
                <a:latin typeface="Times New Roman" panose="02020603050405020304" pitchFamily="18" charset="0"/>
                <a:cs typeface="Times New Roman" panose="02020603050405020304" pitchFamily="18" charset="0"/>
              </a:rPr>
              <a:t> командировку в строившийся город </a:t>
            </a:r>
            <a:r>
              <a:rPr lang="ru-RU" dirty="0" err="1">
                <a:latin typeface="Times New Roman" panose="02020603050405020304" pitchFamily="18" charset="0"/>
                <a:cs typeface="Times New Roman" panose="02020603050405020304" pitchFamily="18" charset="0"/>
              </a:rPr>
              <a:t>Хибиногорск</a:t>
            </a:r>
            <a:r>
              <a:rPr lang="ru-RU" dirty="0">
                <a:latin typeface="Times New Roman" panose="02020603050405020304" pitchFamily="18" charset="0"/>
                <a:cs typeface="Times New Roman" panose="02020603050405020304" pitchFamily="18" charset="0"/>
              </a:rPr>
              <a:t>. Здесь поэт занимал должность директора клуба горняков, потом был переведен в городскую газету «</a:t>
            </a:r>
            <a:r>
              <a:rPr lang="ru-RU" dirty="0" err="1">
                <a:latin typeface="Times New Roman" panose="02020603050405020304" pitchFamily="18" charset="0"/>
                <a:cs typeface="Times New Roman" panose="02020603050405020304" pitchFamily="18" charset="0"/>
              </a:rPr>
              <a:t>Хибиногорский</a:t>
            </a:r>
            <a:r>
              <a:rPr lang="ru-RU" dirty="0">
                <a:latin typeface="Times New Roman" panose="02020603050405020304" pitchFamily="18" charset="0"/>
                <a:cs typeface="Times New Roman" panose="02020603050405020304" pitchFamily="18" charset="0"/>
              </a:rPr>
              <a:t> рабочий» и стал редактором комсомольской странички «</a:t>
            </a:r>
            <a:r>
              <a:rPr lang="ru-RU" dirty="0" err="1">
                <a:latin typeface="Times New Roman" panose="02020603050405020304" pitchFamily="18" charset="0"/>
                <a:cs typeface="Times New Roman" panose="02020603050405020304" pitchFamily="18" charset="0"/>
              </a:rPr>
              <a:t>Хибинская</a:t>
            </a:r>
            <a:r>
              <a:rPr lang="ru-RU" dirty="0">
                <a:latin typeface="Times New Roman" panose="02020603050405020304" pitchFamily="18" charset="0"/>
                <a:cs typeface="Times New Roman" panose="02020603050405020304" pitchFamily="18" charset="0"/>
              </a:rPr>
              <a:t> смена».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78" y="3786388"/>
            <a:ext cx="2144995" cy="295570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431" y="3816974"/>
            <a:ext cx="3859369" cy="2894527"/>
          </a:xfrm>
          <a:prstGeom prst="rect">
            <a:avLst/>
          </a:prstGeom>
        </p:spPr>
      </p:pic>
      <p:pic>
        <p:nvPicPr>
          <p:cNvPr id="7" name="Рисунок 6" descr="https://static-i.vkostume.ru/data/vkostume/images/item_photos/src/187579/Georgievskaya_lentochka_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1535390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Творчество в тылу</a:t>
            </a:r>
            <a:endParaRPr lang="ru-RU" dirty="0"/>
          </a:p>
        </p:txBody>
      </p:sp>
      <p:sp>
        <p:nvSpPr>
          <p:cNvPr id="3" name="Объект 2"/>
          <p:cNvSpPr>
            <a:spLocks noGrp="1"/>
          </p:cNvSpPr>
          <p:nvPr>
            <p:ph idx="1"/>
          </p:nvPr>
        </p:nvSpPr>
        <p:spPr>
          <a:xfrm>
            <a:off x="838200" y="1825625"/>
            <a:ext cx="5292144" cy="4351338"/>
          </a:xfrm>
        </p:spPr>
        <p:txBody>
          <a:bodyPr>
            <a:normAutofit fontScale="92500" lnSpcReduction="10000"/>
          </a:bodyPr>
          <a:lstStyle/>
          <a:p>
            <a:pPr marL="0" indent="0" algn="just">
              <a:buNone/>
            </a:pPr>
            <a:r>
              <a:rPr lang="ru-RU" dirty="0">
                <a:latin typeface="Times New Roman" panose="02020603050405020304" pitchFamily="18" charset="0"/>
                <a:cs typeface="Times New Roman" panose="02020603050405020304" pitchFamily="18" charset="0"/>
              </a:rPr>
              <a:t>С  апреля по август 1941 г.  поэт находился в творческой командировке во Владивостоке. Началась Великая Отечественная война. Из-за плохого зрения Лев </a:t>
            </a:r>
            <a:r>
              <a:rPr lang="ru-RU" dirty="0" err="1">
                <a:latin typeface="Times New Roman" panose="02020603050405020304" pitchFamily="18" charset="0"/>
                <a:cs typeface="Times New Roman" panose="02020603050405020304" pitchFamily="18" charset="0"/>
              </a:rPr>
              <a:t>Ошанин</a:t>
            </a:r>
            <a:r>
              <a:rPr lang="ru-RU" dirty="0">
                <a:latin typeface="Times New Roman" panose="02020603050405020304" pitchFamily="18" charset="0"/>
                <a:cs typeface="Times New Roman" panose="02020603050405020304" pitchFamily="18" charset="0"/>
              </a:rPr>
              <a:t> не служил в армии. </a:t>
            </a:r>
            <a:r>
              <a:rPr lang="ru-RU" dirty="0" smtClean="0">
                <a:latin typeface="Times New Roman" panose="02020603050405020304" pitchFamily="18" charset="0"/>
                <a:cs typeface="Times New Roman" panose="02020603050405020304" pitchFamily="18" charset="0"/>
              </a:rPr>
              <a:t>Почти </a:t>
            </a:r>
            <a:r>
              <a:rPr lang="ru-RU" dirty="0">
                <a:latin typeface="Times New Roman" panose="02020603050405020304" pitchFamily="18" charset="0"/>
                <a:cs typeface="Times New Roman" panose="02020603050405020304" pitchFamily="18" charset="0"/>
              </a:rPr>
              <a:t>слепой, и поэтому забракованный навечно как солдат, Лев </a:t>
            </a:r>
            <a:r>
              <a:rPr lang="ru-RU" dirty="0" err="1">
                <a:latin typeface="Times New Roman" panose="02020603050405020304" pitchFamily="18" charset="0"/>
                <a:cs typeface="Times New Roman" panose="02020603050405020304" pitchFamily="18" charset="0"/>
              </a:rPr>
              <a:t>Ошанин</a:t>
            </a:r>
            <a:r>
              <a:rPr lang="ru-RU" dirty="0">
                <a:latin typeface="Times New Roman" panose="02020603050405020304" pitchFamily="18" charset="0"/>
                <a:cs typeface="Times New Roman" panose="02020603050405020304" pitchFamily="18" charset="0"/>
              </a:rPr>
              <a:t> стал солдатом по-своему. Работал в военных газетах, выступал перед бойцами, привозил на фронт свои стихи и песни. </a:t>
            </a:r>
          </a:p>
          <a:p>
            <a:endParaRPr lang="ru-RU" dirty="0"/>
          </a:p>
        </p:txBody>
      </p:sp>
      <p:pic>
        <p:nvPicPr>
          <p:cNvPr id="4" name="Рисунок 3" descr="https://static-i.vkostume.ru/data/vkostume/images/item_photos/src/187579/Georgievskaya_lentochka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183" y="1690688"/>
            <a:ext cx="2513431" cy="3527888"/>
          </a:xfrm>
          <a:prstGeom prst="rect">
            <a:avLst/>
          </a:prstGeom>
        </p:spPr>
      </p:pic>
    </p:spTree>
    <p:extLst>
      <p:ext uri="{BB962C8B-B14F-4D97-AF65-F5344CB8AC3E}">
        <p14:creationId xmlns:p14="http://schemas.microsoft.com/office/powerpoint/2010/main" val="181371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5930" y="1143045"/>
            <a:ext cx="10515600" cy="4351338"/>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2020 год – год 75-летия Победы советского народа в Великой Отечественной </a:t>
            </a:r>
            <a:r>
              <a:rPr lang="ru-RU" dirty="0" smtClean="0">
                <a:latin typeface="Times New Roman" panose="02020603050405020304" pitchFamily="18" charset="0"/>
                <a:cs typeface="Times New Roman" panose="02020603050405020304" pitchFamily="18" charset="0"/>
              </a:rPr>
              <a:t>войне </a:t>
            </a:r>
            <a:r>
              <a:rPr lang="ru-RU" dirty="0">
                <a:latin typeface="Times New Roman" panose="02020603050405020304" pitchFamily="18" charset="0"/>
                <a:cs typeface="Times New Roman" panose="02020603050405020304" pitchFamily="18" charset="0"/>
              </a:rPr>
              <a:t>- самой жестокой войне в истории человечества. По улицам и площадям больших и малых городов России зашагают парады Победы и Бессмертные полки! Мы встанем в одни ряды – ряды поколения победителей. И в этих единых рядах ветеранов и наследников Победы символично и традиционно звучат песни, ставшие поистине народными - «На безымянной высоте» и  «По морям по волнам», «На всю оставшуюся жизнь» и «Ехал я из Берлина».  Это песни, созданные на стихи  поэтов Ярославской земли - Алексея Суркова и Льва </a:t>
            </a:r>
            <a:r>
              <a:rPr lang="ru-RU" dirty="0" err="1">
                <a:latin typeface="Times New Roman" panose="02020603050405020304" pitchFamily="18" charset="0"/>
                <a:cs typeface="Times New Roman" panose="02020603050405020304" pitchFamily="18" charset="0"/>
              </a:rPr>
              <a:t>Ошанина</a:t>
            </a:r>
            <a:r>
              <a:rPr lang="ru-RU" dirty="0">
                <a:latin typeface="Times New Roman" panose="02020603050405020304" pitchFamily="18" charset="0"/>
                <a:cs typeface="Times New Roman" panose="02020603050405020304" pitchFamily="18" charset="0"/>
              </a:rPr>
              <a:t>. Песни, музыку к которым написал ярославский композитор Вениамин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Статья «Великие имена Ярославской земли» посвящена биографии и творчеству </a:t>
            </a:r>
            <a:r>
              <a:rPr lang="ru-RU" dirty="0" err="1">
                <a:latin typeface="Times New Roman" panose="02020603050405020304" pitchFamily="18" charset="0"/>
                <a:cs typeface="Times New Roman" panose="02020603050405020304" pitchFamily="18" charset="0"/>
              </a:rPr>
              <a:t>А.Суркова</a:t>
            </a:r>
            <a:r>
              <a:rPr lang="ru-RU" dirty="0">
                <a:latin typeface="Times New Roman" panose="02020603050405020304" pitchFamily="18" charset="0"/>
                <a:cs typeface="Times New Roman" panose="02020603050405020304" pitchFamily="18" charset="0"/>
              </a:rPr>
              <a:t>, Л. </a:t>
            </a:r>
            <a:r>
              <a:rPr lang="ru-RU" dirty="0" err="1">
                <a:latin typeface="Times New Roman" panose="02020603050405020304" pitchFamily="18" charset="0"/>
                <a:cs typeface="Times New Roman" panose="02020603050405020304" pitchFamily="18" charset="0"/>
              </a:rPr>
              <a:t>Ошанина</a:t>
            </a:r>
            <a:r>
              <a:rPr lang="ru-RU" dirty="0">
                <a:latin typeface="Times New Roman" panose="02020603050405020304" pitchFamily="18" charset="0"/>
                <a:cs typeface="Times New Roman" panose="02020603050405020304" pitchFamily="18" charset="0"/>
              </a:rPr>
              <a:t> и В. </a:t>
            </a:r>
            <a:r>
              <a:rPr lang="ru-RU" dirty="0" err="1">
                <a:latin typeface="Times New Roman" panose="02020603050405020304" pitchFamily="18" charset="0"/>
                <a:cs typeface="Times New Roman" panose="02020603050405020304" pitchFamily="18" charset="0"/>
              </a:rPr>
              <a:t>Баснера</a:t>
            </a:r>
            <a:r>
              <a:rPr lang="ru-RU" dirty="0">
                <a:latin typeface="Times New Roman" panose="02020603050405020304" pitchFamily="18" charset="0"/>
                <a:cs typeface="Times New Roman" panose="02020603050405020304" pitchFamily="18" charset="0"/>
              </a:rPr>
              <a:t>, прошедших фронтовыми дорогами Великой Отечественной войны и запечатлевших героические страницы истории нашей страны в музыке и стихах.</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1984096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Black" panose="020B0A04020102020204" pitchFamily="34" charset="0"/>
              </a:rPr>
              <a:t>Творчество в тылу</a:t>
            </a:r>
            <a:endParaRPr lang="ru-RU" dirty="0"/>
          </a:p>
        </p:txBody>
      </p:sp>
      <p:sp>
        <p:nvSpPr>
          <p:cNvPr id="3" name="Объект 2"/>
          <p:cNvSpPr>
            <a:spLocks noGrp="1"/>
          </p:cNvSpPr>
          <p:nvPr>
            <p:ph idx="1"/>
          </p:nvPr>
        </p:nvSpPr>
        <p:spPr>
          <a:xfrm>
            <a:off x="838200" y="1825625"/>
            <a:ext cx="6077755" cy="4351338"/>
          </a:xfrm>
        </p:spPr>
        <p:txBody>
          <a:bodyPr/>
          <a:lstStyle/>
          <a:p>
            <a:pPr marL="0" indent="0">
              <a:buNone/>
            </a:pPr>
            <a:r>
              <a:rPr lang="ru-RU" dirty="0">
                <a:latin typeface="Times New Roman" panose="02020603050405020304" pitchFamily="18" charset="0"/>
                <a:cs typeface="Times New Roman" panose="02020603050405020304" pitchFamily="18" charset="0"/>
              </a:rPr>
              <a:t>В 1944 г.  в журнале «Новый мир» опубликовал роман в стихах «Мой друг Борис». Во время войны Л. </a:t>
            </a:r>
            <a:r>
              <a:rPr lang="ru-RU" dirty="0" err="1" smtClean="0">
                <a:latin typeface="Times New Roman" panose="02020603050405020304" pitchFamily="18" charset="0"/>
                <a:cs typeface="Times New Roman" panose="02020603050405020304" pitchFamily="18" charset="0"/>
              </a:rPr>
              <a:t>Ошанин</a:t>
            </a:r>
            <a:r>
              <a:rPr lang="ru-RU" dirty="0" smtClean="0">
                <a:latin typeface="Times New Roman" panose="02020603050405020304" pitchFamily="18" charset="0"/>
                <a:cs typeface="Times New Roman" panose="02020603050405020304" pitchFamily="18" charset="0"/>
              </a:rPr>
              <a:t> писал </a:t>
            </a:r>
            <a:r>
              <a:rPr lang="ru-RU" dirty="0">
                <a:latin typeface="Times New Roman" panose="02020603050405020304" pitchFamily="18" charset="0"/>
                <a:cs typeface="Times New Roman" panose="02020603050405020304" pitchFamily="18" charset="0"/>
              </a:rPr>
              <a:t>стихи для армейских газет, полковые песни, лирические стихотворения, песни «Дороги» (композитор А. Новиков), «В белых просторах» (М. Фрадкин), «Ехал я из Берлина» (И. Дунаевский), «Возвращение» (Б. Мокроусов). </a:t>
            </a:r>
            <a:endParaRPr lang="ru-RU" dirty="0"/>
          </a:p>
        </p:txBody>
      </p:sp>
      <p:pic>
        <p:nvPicPr>
          <p:cNvPr id="4" name="Рисунок 3" descr="https://static-i.vkostume.ru/data/vkostume/images/item_photos/src/187579/Georgievskaya_lentochka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955" y="2279560"/>
            <a:ext cx="3975279" cy="2981459"/>
          </a:xfrm>
          <a:prstGeom prst="rect">
            <a:avLst/>
          </a:prstGeom>
        </p:spPr>
      </p:pic>
    </p:spTree>
    <p:extLst>
      <p:ext uri="{BB962C8B-B14F-4D97-AF65-F5344CB8AC3E}">
        <p14:creationId xmlns:p14="http://schemas.microsoft.com/office/powerpoint/2010/main" val="2571081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Black" panose="020B0A04020102020204" pitchFamily="34" charset="0"/>
              </a:rPr>
              <a:t>"Эх, дороги"</a:t>
            </a:r>
          </a:p>
        </p:txBody>
      </p:sp>
      <p:sp>
        <p:nvSpPr>
          <p:cNvPr id="3" name="Объект 2"/>
          <p:cNvSpPr>
            <a:spLocks noGrp="1"/>
          </p:cNvSpPr>
          <p:nvPr>
            <p:ph idx="1"/>
          </p:nvPr>
        </p:nvSpPr>
        <p:spPr>
          <a:xfrm>
            <a:off x="838200" y="1825625"/>
            <a:ext cx="6477000" cy="4351338"/>
          </a:xfrm>
        </p:spPr>
        <p:txBody>
          <a:bodyPr>
            <a:normAutofit fontScale="92500"/>
          </a:bodyPr>
          <a:lstStyle/>
          <a:p>
            <a:pPr marL="0" indent="0" algn="just">
              <a:buNone/>
            </a:pPr>
            <a:r>
              <a:rPr lang="ru-RU" dirty="0">
                <a:latin typeface="Times New Roman" panose="02020603050405020304" pitchFamily="18" charset="0"/>
                <a:cs typeface="Times New Roman" panose="02020603050405020304" pitchFamily="18" charset="0"/>
              </a:rPr>
              <a:t>«Эх дороги» - песня, родившаяся в самом конце войны. От ансамбля песни и пляски войск Народного комиссариата внутренних дел СССР поступил запрос о создании песни о Великой Отечественной войне.  Создание песни поручили Льву </a:t>
            </a:r>
            <a:r>
              <a:rPr lang="ru-RU" dirty="0" err="1">
                <a:latin typeface="Times New Roman" panose="02020603050405020304" pitchFamily="18" charset="0"/>
                <a:cs typeface="Times New Roman" panose="02020603050405020304" pitchFamily="18" charset="0"/>
              </a:rPr>
              <a:t>Ошанину</a:t>
            </a:r>
            <a:r>
              <a:rPr lang="ru-RU" dirty="0">
                <a:latin typeface="Times New Roman" panose="02020603050405020304" pitchFamily="18" charset="0"/>
                <a:cs typeface="Times New Roman" panose="02020603050405020304" pitchFamily="18" charset="0"/>
              </a:rPr>
              <a:t> и композитору  Анатолию Новикову. Они решили  рассказать о солдатах, которые едут на фронт. Сначала появились короткие строки ««Эх дороги…», а потом вся песня – воспоминания солдата о дорогах войны.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6867" y="2318197"/>
            <a:ext cx="4068644" cy="2693887"/>
          </a:xfrm>
          <a:prstGeom prst="rect">
            <a:avLst/>
          </a:prstGeom>
        </p:spPr>
      </p:pic>
      <p:pic>
        <p:nvPicPr>
          <p:cNvPr id="5" name="Рисунок 4" descr="https://static-i.vkostume.ru/data/vkostume/images/item_photos/src/187579/Georgievskaya_lentochka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3424999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Black" panose="020B0A04020102020204" pitchFamily="34" charset="0"/>
              </a:rPr>
              <a:t>"Ехал я из Берлина</a:t>
            </a:r>
            <a:r>
              <a:rPr lang="ru-RU" dirty="0" smtClean="0">
                <a:latin typeface="Arial Black" panose="020B0A04020102020204" pitchFamily="34" charset="0"/>
              </a:rPr>
              <a:t>"</a:t>
            </a:r>
            <a:endParaRPr lang="ru-RU" dirty="0">
              <a:latin typeface="Arial Black" panose="020B0A04020102020204" pitchFamily="34" charset="0"/>
            </a:endParaRPr>
          </a:p>
        </p:txBody>
      </p:sp>
      <p:sp>
        <p:nvSpPr>
          <p:cNvPr id="3" name="Объект 2"/>
          <p:cNvSpPr>
            <a:spLocks noGrp="1"/>
          </p:cNvSpPr>
          <p:nvPr>
            <p:ph idx="1"/>
          </p:nvPr>
        </p:nvSpPr>
        <p:spPr>
          <a:xfrm>
            <a:off x="838199" y="1825625"/>
            <a:ext cx="5961845" cy="4884268"/>
          </a:xfrm>
        </p:spPr>
        <p:txBody>
          <a:bodyPr>
            <a:normAutofit fontScale="77500" lnSpcReduction="20000"/>
          </a:bodyPr>
          <a:lstStyle/>
          <a:p>
            <a:pPr marL="0" indent="0" algn="just">
              <a:buNone/>
            </a:pPr>
            <a:r>
              <a:rPr lang="ru-RU" dirty="0">
                <a:latin typeface="Times New Roman" panose="02020603050405020304" pitchFamily="18" charset="0"/>
                <a:cs typeface="Times New Roman" panose="02020603050405020304" pitchFamily="18" charset="0"/>
              </a:rPr>
              <a:t>«Приближался долгожданный май 1945 года… "Однажды утром, - рассказывал Лев </a:t>
            </a:r>
            <a:r>
              <a:rPr lang="ru-RU" dirty="0" err="1">
                <a:latin typeface="Times New Roman" panose="02020603050405020304" pitchFamily="18" charset="0"/>
                <a:cs typeface="Times New Roman" panose="02020603050405020304" pitchFamily="18" charset="0"/>
              </a:rPr>
              <a:t>Ошанин</a:t>
            </a:r>
            <a:r>
              <a:rPr lang="ru-RU" dirty="0">
                <a:latin typeface="Times New Roman" panose="02020603050405020304" pitchFamily="18" charset="0"/>
                <a:cs typeface="Times New Roman" panose="02020603050405020304" pitchFamily="18" charset="0"/>
              </a:rPr>
              <a:t>, - я услышал, что наши части находятся на подступах к Берлину. И ощущение Победы, большой, долгожданной Победы, стало зримым, вошло в душу, отодвинуло все беды и печали войны. И я представил себе нашего парня, еще почти мальчишку, но уже зрелого солдата, человека, спасшего родную землю, и человека, у которого все впереди. И я увидел этого парня в его счастливом звонком полете домой, и сама собой пришла емкая и гордая строчка - "Ехал я из Берлина". Эту строчку я носил с собой всюду, никому не рассказывал о ней. А песню не писал, не имел права, пока Победа не стала свершившимся фактом. И когда она пришла, я сразу легко начисто написал песню».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046" y="1825625"/>
            <a:ext cx="3854754" cy="3916595"/>
          </a:xfrm>
          <a:prstGeom prst="rect">
            <a:avLst/>
          </a:prstGeom>
        </p:spPr>
      </p:pic>
      <p:pic>
        <p:nvPicPr>
          <p:cNvPr id="5" name="Рисунок 4" descr="https://static-i.vkostume.ru/data/vkostume/images/item_photos/src/187579/Georgievskaya_lentochka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98945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Arial Black" panose="020B0A04020102020204" pitchFamily="34" charset="0"/>
              </a:rPr>
              <a:t>Награды и память</a:t>
            </a:r>
            <a:endParaRPr lang="ru-RU" dirty="0"/>
          </a:p>
        </p:txBody>
      </p:sp>
      <p:sp>
        <p:nvSpPr>
          <p:cNvPr id="3" name="Объект 2"/>
          <p:cNvSpPr>
            <a:spLocks noGrp="1"/>
          </p:cNvSpPr>
          <p:nvPr>
            <p:ph idx="1"/>
          </p:nvPr>
        </p:nvSpPr>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С конца 1950-х годов Л.И. </a:t>
            </a:r>
            <a:r>
              <a:rPr lang="ru-RU" sz="2400" dirty="0" err="1">
                <a:latin typeface="Times New Roman" panose="02020603050405020304" pitchFamily="18" charset="0"/>
                <a:cs typeface="Times New Roman" panose="02020603050405020304" pitchFamily="18" charset="0"/>
              </a:rPr>
              <a:t>Ошанин</a:t>
            </a:r>
            <a:r>
              <a:rPr lang="ru-RU" sz="2400" dirty="0">
                <a:latin typeface="Times New Roman" panose="02020603050405020304" pitchFamily="18" charset="0"/>
                <a:cs typeface="Times New Roman" panose="02020603050405020304" pitchFamily="18" charset="0"/>
              </a:rPr>
              <a:t> в Литературном институте в должности старшего преподавателя, имел звание профессора кафедры литературного мастерства, с 1993 г. — профессора-консультанта, являлся членом правления Союза писателей РСФСР (1958 — 1990гг.). Лев Ильич ежегодно приезжал в Рыбинск, был непременным участником многих значительных событий в жизни </a:t>
            </a:r>
            <a:r>
              <a:rPr lang="ru-RU" sz="2400" dirty="0" err="1" smtClean="0">
                <a:latin typeface="Times New Roman" panose="02020603050405020304" pitchFamily="18" charset="0"/>
                <a:cs typeface="Times New Roman" panose="02020603050405020304" pitchFamily="18" charset="0"/>
              </a:rPr>
              <a:t>городины</a:t>
            </a: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сентябре 1984г. ему было присвоено звание Почетного гражданина </a:t>
            </a:r>
            <a:r>
              <a:rPr lang="ru-RU" sz="2400" dirty="0" smtClean="0">
                <a:latin typeface="Times New Roman" panose="02020603050405020304" pitchFamily="18" charset="0"/>
                <a:cs typeface="Times New Roman" panose="02020603050405020304" pitchFamily="18" charset="0"/>
              </a:rPr>
              <a:t>г .</a:t>
            </a:r>
            <a:r>
              <a:rPr lang="ru-RU" sz="2400" dirty="0">
                <a:latin typeface="Times New Roman" panose="02020603050405020304" pitchFamily="18" charset="0"/>
                <a:cs typeface="Times New Roman" panose="02020603050405020304" pitchFamily="18" charset="0"/>
              </a:rPr>
              <a:t>Рыбинска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2003 г. в Рыбинске Л.И. </a:t>
            </a:r>
            <a:r>
              <a:rPr lang="ru-RU" sz="2400" dirty="0" err="1">
                <a:latin typeface="Times New Roman" panose="02020603050405020304" pitchFamily="18" charset="0"/>
                <a:cs typeface="Times New Roman" panose="02020603050405020304" pitchFamily="18" charset="0"/>
              </a:rPr>
              <a:t>Ошанину</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установлен </a:t>
            </a:r>
            <a:r>
              <a:rPr lang="ru-RU" sz="2400" dirty="0">
                <a:latin typeface="Times New Roman" panose="02020603050405020304" pitchFamily="18" charset="0"/>
                <a:cs typeface="Times New Roman" panose="02020603050405020304" pitchFamily="18" charset="0"/>
              </a:rPr>
              <a:t>памятник работы скульптора М. </a:t>
            </a:r>
            <a:r>
              <a:rPr lang="ru-RU" sz="2400" dirty="0" err="1">
                <a:latin typeface="Times New Roman" panose="02020603050405020304" pitchFamily="18" charset="0"/>
                <a:cs typeface="Times New Roman" panose="02020603050405020304" pitchFamily="18" charset="0"/>
              </a:rPr>
              <a:t>Нурматова</a:t>
            </a:r>
            <a:r>
              <a:rPr lang="ru-RU" sz="2400" dirty="0">
                <a:latin typeface="Times New Roman" panose="02020603050405020304" pitchFamily="18" charset="0"/>
                <a:cs typeface="Times New Roman" panose="02020603050405020304" pitchFamily="18" charset="0"/>
              </a:rPr>
              <a:t>. Поэтические акции ежегодно проходят в библиотеках Ярославского региона, акция «Читаем </a:t>
            </a:r>
            <a:r>
              <a:rPr lang="ru-RU" sz="2400" dirty="0" err="1">
                <a:latin typeface="Times New Roman" panose="02020603050405020304" pitchFamily="18" charset="0"/>
                <a:cs typeface="Times New Roman" panose="02020603050405020304" pitchFamily="18" charset="0"/>
              </a:rPr>
              <a:t>Ошанина</a:t>
            </a:r>
            <a:r>
              <a:rPr lang="ru-RU" sz="2400" dirty="0">
                <a:latin typeface="Times New Roman" panose="02020603050405020304" pitchFamily="18" charset="0"/>
                <a:cs typeface="Times New Roman" panose="02020603050405020304" pitchFamily="18" charset="0"/>
              </a:rPr>
              <a:t>» стала праздничных программ в честь празднования Дня Победы и других праздников, отражающих героическую историю России.</a:t>
            </a:r>
          </a:p>
        </p:txBody>
      </p:sp>
      <p:pic>
        <p:nvPicPr>
          <p:cNvPr id="4" name="Рисунок 3" descr="https://static-i.vkostume.ru/data/vkostume/images/item_photos/src/187579/Georgievskaya_lentochka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3963794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Памятник </a:t>
            </a:r>
            <a:r>
              <a:rPr lang="ru-RU" dirty="0">
                <a:latin typeface="Arial Black" panose="020B0A04020102020204" pitchFamily="34" charset="0"/>
              </a:rPr>
              <a:t>Л</a:t>
            </a:r>
            <a:r>
              <a:rPr lang="ru-RU" dirty="0" smtClean="0">
                <a:latin typeface="Arial Black" panose="020B0A04020102020204" pitchFamily="34" charset="0"/>
              </a:rPr>
              <a:t>.</a:t>
            </a:r>
            <a:r>
              <a:rPr lang="en-US" dirty="0" smtClean="0">
                <a:latin typeface="Arial Black" panose="020B0A04020102020204" pitchFamily="34" charset="0"/>
              </a:rPr>
              <a:t> </a:t>
            </a:r>
            <a:r>
              <a:rPr lang="ru-RU" dirty="0" smtClean="0">
                <a:latin typeface="Arial Black" panose="020B0A04020102020204" pitchFamily="34" charset="0"/>
              </a:rPr>
              <a:t>И</a:t>
            </a:r>
            <a:r>
              <a:rPr lang="ru-RU" dirty="0">
                <a:latin typeface="Arial Black" panose="020B0A04020102020204" pitchFamily="34" charset="0"/>
              </a:rPr>
              <a:t>. </a:t>
            </a:r>
            <a:r>
              <a:rPr lang="ru-RU" dirty="0" err="1" smtClean="0">
                <a:latin typeface="Arial Black" panose="020B0A04020102020204" pitchFamily="34" charset="0"/>
              </a:rPr>
              <a:t>Ошанину</a:t>
            </a:r>
            <a:r>
              <a:rPr lang="ru-RU" dirty="0" smtClean="0">
                <a:latin typeface="Arial Black" panose="020B0A04020102020204" pitchFamily="34" charset="0"/>
              </a:rPr>
              <a:t> </a:t>
            </a:r>
            <a:endParaRPr lang="ru-RU" dirty="0">
              <a:latin typeface="Arial Black" panose="020B0A040201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5801783" cy="43513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434" y="2356073"/>
            <a:ext cx="2749296" cy="3020568"/>
          </a:xfrm>
          <a:prstGeom prst="rect">
            <a:avLst/>
          </a:prstGeom>
        </p:spPr>
      </p:pic>
      <p:pic>
        <p:nvPicPr>
          <p:cNvPr id="6" name="Рисунок 5" descr="https://static-i.vkostume.ru/data/vkostume/images/item_photos/src/187579/Georgievskaya_lentochka_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3039" y="5559039"/>
            <a:ext cx="1298961" cy="1298961"/>
          </a:xfrm>
          <a:prstGeom prst="rect">
            <a:avLst/>
          </a:prstGeom>
          <a:noFill/>
          <a:ln>
            <a:noFill/>
          </a:ln>
        </p:spPr>
      </p:pic>
    </p:spTree>
    <p:extLst>
      <p:ext uri="{BB962C8B-B14F-4D97-AF65-F5344CB8AC3E}">
        <p14:creationId xmlns:p14="http://schemas.microsoft.com/office/powerpoint/2010/main" val="278514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a:latin typeface="Arial Black" panose="020B0A04020102020204" pitchFamily="34" charset="0"/>
              </a:rPr>
              <a:t>Ярославские поэты и композиторы</a:t>
            </a:r>
            <a:endParaRPr lang="ru-RU" sz="4000" dirty="0"/>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Незабываемые песни о войне рождались и в мирное время. Яркий пример тому – песня «На безымянной высоте», созданная поэтом Михаилом </a:t>
            </a:r>
            <a:r>
              <a:rPr lang="ru-RU" dirty="0" err="1">
                <a:latin typeface="Times New Roman" panose="02020603050405020304" pitchFamily="18" charset="0"/>
                <a:cs typeface="Times New Roman" panose="02020603050405020304" pitchFamily="18" charset="0"/>
              </a:rPr>
              <a:t>Матусовским</a:t>
            </a:r>
            <a:r>
              <a:rPr lang="ru-RU" dirty="0">
                <a:latin typeface="Times New Roman" panose="02020603050405020304" pitchFamily="18" charset="0"/>
                <a:cs typeface="Times New Roman" panose="02020603050405020304" pitchFamily="18" charset="0"/>
              </a:rPr>
              <a:t> и ярославским композитором Вениамином </a:t>
            </a:r>
            <a:r>
              <a:rPr lang="ru-RU" dirty="0" err="1">
                <a:latin typeface="Times New Roman" panose="02020603050405020304" pitchFamily="18" charset="0"/>
                <a:cs typeface="Times New Roman" panose="02020603050405020304" pitchFamily="18" charset="0"/>
              </a:rPr>
              <a:t>Баснером</a:t>
            </a:r>
            <a:r>
              <a:rPr lang="ru-RU" dirty="0">
                <a:latin typeface="Times New Roman" panose="02020603050405020304" pitchFamily="18" charset="0"/>
                <a:cs typeface="Times New Roman" panose="02020603050405020304" pitchFamily="18" charset="0"/>
              </a:rPr>
              <a:t>. Всем с </a:t>
            </a:r>
            <a:r>
              <a:rPr lang="ru-RU" dirty="0" err="1">
                <a:latin typeface="Times New Roman" panose="02020603050405020304" pitchFamily="18" charset="0"/>
                <a:cs typeface="Times New Roman" panose="02020603050405020304" pitchFamily="18" charset="0"/>
              </a:rPr>
              <a:t>детсва</a:t>
            </a:r>
            <a:r>
              <a:rPr lang="ru-RU" dirty="0">
                <a:latin typeface="Times New Roman" panose="02020603050405020304" pitchFamily="18" charset="0"/>
                <a:cs typeface="Times New Roman" panose="02020603050405020304" pitchFamily="18" charset="0"/>
              </a:rPr>
              <a:t> известна песня «С чего начинается Родина?». Музыку этой песни также написал В.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 советский и российский композитор, автор музыки более чем к 100 кинофильмам, народный артист РСФСР.</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1540409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Вениамин Ефимович </a:t>
            </a:r>
            <a:r>
              <a:rPr lang="ru-RU" dirty="0" err="1" smtClean="0">
                <a:latin typeface="Arial Black" panose="020B0A04020102020204" pitchFamily="34" charset="0"/>
              </a:rPr>
              <a:t>Баснер</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721" y="2332300"/>
            <a:ext cx="3507273" cy="255074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59" y="1506826"/>
            <a:ext cx="3619282" cy="465571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06" y="2214984"/>
            <a:ext cx="3421836" cy="2785375"/>
          </a:xfrm>
          <a:prstGeom prst="rect">
            <a:avLst/>
          </a:prstGeom>
        </p:spPr>
      </p:pic>
    </p:spTree>
    <p:extLst>
      <p:ext uri="{BB962C8B-B14F-4D97-AF65-F5344CB8AC3E}">
        <p14:creationId xmlns:p14="http://schemas.microsoft.com/office/powerpoint/2010/main" val="1683822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Arial Black" panose="020B0A04020102020204" pitchFamily="34" charset="0"/>
              </a:rPr>
              <a:t/>
            </a:r>
            <a:br>
              <a:rPr lang="ru-RU" dirty="0" smtClean="0">
                <a:latin typeface="Arial Black" panose="020B0A04020102020204" pitchFamily="34" charset="0"/>
              </a:rPr>
            </a:br>
            <a:r>
              <a:rPr lang="ru-RU" dirty="0" smtClean="0">
                <a:latin typeface="Arial Black" panose="020B0A04020102020204" pitchFamily="34" charset="0"/>
              </a:rPr>
              <a:t>Вениамин </a:t>
            </a:r>
            <a:r>
              <a:rPr lang="ru-RU" dirty="0">
                <a:latin typeface="Arial Black" panose="020B0A04020102020204" pitchFamily="34" charset="0"/>
              </a:rPr>
              <a:t>Ефимович </a:t>
            </a:r>
            <a:r>
              <a:rPr lang="ru-RU" dirty="0" err="1" smtClean="0">
                <a:latin typeface="Arial Black" panose="020B0A04020102020204" pitchFamily="34" charset="0"/>
              </a:rPr>
              <a:t>Баснер</a:t>
            </a:r>
            <a:r>
              <a:rPr lang="ru-RU" dirty="0" smtClean="0">
                <a:latin typeface="Arial Black" panose="020B0A04020102020204" pitchFamily="34" charset="0"/>
              </a:rPr>
              <a:t/>
            </a:r>
            <a:br>
              <a:rPr lang="ru-RU" dirty="0" smtClean="0">
                <a:latin typeface="Arial Black" panose="020B0A04020102020204" pitchFamily="34" charset="0"/>
              </a:rPr>
            </a:br>
            <a:r>
              <a:rPr lang="ru-RU" sz="2700" dirty="0" smtClean="0">
                <a:latin typeface="Arial Black" panose="020B0A04020102020204" pitchFamily="34" charset="0"/>
              </a:rPr>
              <a:t>(1925 – 1996 гг.)</a:t>
            </a:r>
            <a:r>
              <a:rPr lang="ru-RU" dirty="0" smtClean="0">
                <a:latin typeface="Arial Black" panose="020B0A04020102020204" pitchFamily="34" charset="0"/>
              </a:rPr>
              <a:t/>
            </a:r>
            <a:br>
              <a:rPr lang="ru-RU" dirty="0" smtClean="0">
                <a:latin typeface="Arial Black" panose="020B0A04020102020204" pitchFamily="34" charset="0"/>
              </a:rPr>
            </a:br>
            <a:r>
              <a:rPr lang="ru-RU" dirty="0" smtClean="0">
                <a:latin typeface="Arial Black" panose="020B0A04020102020204" pitchFamily="34" charset="0"/>
              </a:rPr>
              <a:t> </a:t>
            </a:r>
            <a:endParaRPr lang="ru-RU" dirty="0">
              <a:latin typeface="Arial Black" panose="020B0A04020102020204" pitchFamily="34" charset="0"/>
            </a:endParaRPr>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Вениамин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родом из </a:t>
            </a:r>
            <a:r>
              <a:rPr lang="ru-RU" dirty="0" err="1">
                <a:latin typeface="Times New Roman" panose="02020603050405020304" pitchFamily="18" charset="0"/>
                <a:cs typeface="Times New Roman" panose="02020603050405020304" pitchFamily="18" charset="0"/>
              </a:rPr>
              <a:t>Яролсалвя</a:t>
            </a:r>
            <a:r>
              <a:rPr lang="ru-RU" dirty="0">
                <a:latin typeface="Times New Roman" panose="02020603050405020304" pitchFamily="18" charset="0"/>
                <a:cs typeface="Times New Roman" panose="02020603050405020304" pitchFamily="18" charset="0"/>
              </a:rPr>
              <a:t>, происходит из еврейской семьи, эвакуированной из </a:t>
            </a:r>
            <a:r>
              <a:rPr lang="ru-RU" dirty="0" err="1">
                <a:latin typeface="Times New Roman" panose="02020603050405020304" pitchFamily="18" charset="0"/>
                <a:cs typeface="Times New Roman" panose="02020603050405020304" pitchFamily="18" charset="0"/>
              </a:rPr>
              <a:t>Двинскас</a:t>
            </a:r>
            <a:r>
              <a:rPr lang="ru-RU" dirty="0">
                <a:latin typeface="Times New Roman" panose="02020603050405020304" pitchFamily="18" charset="0"/>
                <a:cs typeface="Times New Roman" panose="02020603050405020304" pitchFamily="18" charset="0"/>
              </a:rPr>
              <a:t> началом Первой мировой войны. По окончании Ярославского музыкального училища в 1942г.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был приглашён в Ярославскую филармонию в качестве солиста.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419" y="3456188"/>
            <a:ext cx="4419332" cy="294622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spTree>
    <p:extLst>
      <p:ext uri="{BB962C8B-B14F-4D97-AF65-F5344CB8AC3E}">
        <p14:creationId xmlns:p14="http://schemas.microsoft.com/office/powerpoint/2010/main" val="2670676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Вдохновение</a:t>
            </a:r>
            <a:endParaRPr lang="ru-RU" dirty="0">
              <a:latin typeface="Arial Black" panose="020B0A04020102020204" pitchFamily="34" charset="0"/>
            </a:endParaRPr>
          </a:p>
        </p:txBody>
      </p:sp>
      <p:sp>
        <p:nvSpPr>
          <p:cNvPr id="3" name="Объект 2"/>
          <p:cNvSpPr>
            <a:spLocks noGrp="1"/>
          </p:cNvSpPr>
          <p:nvPr>
            <p:ph idx="1"/>
          </p:nvPr>
        </p:nvSpPr>
        <p:spPr>
          <a:xfrm>
            <a:off x="838200" y="1825625"/>
            <a:ext cx="5382296" cy="4351338"/>
          </a:xfrm>
        </p:spPr>
        <p:txBody>
          <a:bodyPr>
            <a:normAutofit fontScale="85000" lnSpcReduction="20000"/>
          </a:bodyPr>
          <a:lstStyle/>
          <a:p>
            <a:pPr marL="0" indent="0" algn="just">
              <a:buNone/>
            </a:pPr>
            <a:r>
              <a:rPr lang="ru-RU" dirty="0">
                <a:latin typeface="Times New Roman" panose="02020603050405020304" pitchFamily="18" charset="0"/>
                <a:cs typeface="Times New Roman" panose="02020603050405020304" pitchFamily="18" charset="0"/>
              </a:rPr>
              <a:t>В феврале 1943 года </a:t>
            </a:r>
            <a:r>
              <a:rPr lang="ru-RU" dirty="0" err="1">
                <a:latin typeface="Times New Roman" panose="02020603050405020304" pitchFamily="18" charset="0"/>
                <a:cs typeface="Times New Roman" panose="02020603050405020304" pitchFamily="18" charset="0"/>
              </a:rPr>
              <a:t>Баснера</a:t>
            </a:r>
            <a:r>
              <a:rPr lang="ru-RU" dirty="0">
                <a:latin typeface="Times New Roman" panose="02020603050405020304" pitchFamily="18" charset="0"/>
                <a:cs typeface="Times New Roman" panose="02020603050405020304" pitchFamily="18" charset="0"/>
              </a:rPr>
              <a:t> призвали в ряды Советской Армии и зачислили курсантом Ленинградского артиллерийского училища, эвакуированного в Кострому. Однажды его игру на скрипке услышал начальник училища и решил: «Победим фашистов и без тебя, а ты - немедленно в </a:t>
            </a:r>
            <a:r>
              <a:rPr lang="ru-RU" dirty="0" err="1">
                <a:latin typeface="Times New Roman" panose="02020603050405020304" pitchFamily="18" charset="0"/>
                <a:cs typeface="Times New Roman" panose="02020603050405020304" pitchFamily="18" charset="0"/>
              </a:rPr>
              <a:t>музвзвод</a:t>
            </a:r>
            <a:r>
              <a:rPr lang="ru-RU" dirty="0">
                <a:latin typeface="Times New Roman" panose="02020603050405020304" pitchFamily="18" charset="0"/>
                <a:cs typeface="Times New Roman" panose="02020603050405020304" pitchFamily="18" charset="0"/>
              </a:rPr>
              <a:t>!» и перевел талантливого курсанта в оркестр. Осенью 1944 года артиллерийское училище вернулось в Ленинград. Вениамин впервые увидел некогда величественный, а теперь обессиленный блокадой город.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681" y="1943309"/>
            <a:ext cx="4226417" cy="3320756"/>
          </a:xfrm>
          <a:prstGeom prst="rect">
            <a:avLst/>
          </a:prstGeom>
        </p:spPr>
      </p:pic>
    </p:spTree>
    <p:extLst>
      <p:ext uri="{BB962C8B-B14F-4D97-AF65-F5344CB8AC3E}">
        <p14:creationId xmlns:p14="http://schemas.microsoft.com/office/powerpoint/2010/main" val="1983477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Творческий путь</a:t>
            </a:r>
            <a:endParaRPr lang="ru-RU" dirty="0">
              <a:latin typeface="Arial Black" panose="020B0A04020102020204" pitchFamily="34" charset="0"/>
            </a:endParaRPr>
          </a:p>
        </p:txBody>
      </p:sp>
      <p:sp>
        <p:nvSpPr>
          <p:cNvPr id="3" name="Объект 2"/>
          <p:cNvSpPr>
            <a:spLocks noGrp="1"/>
          </p:cNvSpPr>
          <p:nvPr>
            <p:ph idx="1"/>
          </p:nvPr>
        </p:nvSpPr>
        <p:spPr>
          <a:xfrm>
            <a:off x="838200" y="1825625"/>
            <a:ext cx="5420932" cy="4351338"/>
          </a:xfrm>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В 1949г., после окончания закончил Санкт-Петербургской Ордена Ленина государственной консерватории им. Н. А. Римского-Корсакова,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начал выступать как солист и оркестровый музыкант. Уже в    1955г. он стал членом Ленинградского отделения Союза композиторов СССР и возглавил в нём комиссию по работе с молодёжью.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18" y="2130275"/>
            <a:ext cx="4414029" cy="3154591"/>
          </a:xfrm>
          <a:prstGeom prst="rect">
            <a:avLst/>
          </a:prstGeom>
        </p:spPr>
      </p:pic>
    </p:spTree>
    <p:extLst>
      <p:ext uri="{BB962C8B-B14F-4D97-AF65-F5344CB8AC3E}">
        <p14:creationId xmlns:p14="http://schemas.microsoft.com/office/powerpoint/2010/main" val="26992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Алексей Александрович Сурков</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089" y="2036098"/>
            <a:ext cx="2539591" cy="369256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979" y="1397508"/>
            <a:ext cx="3518042" cy="496974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327" y="1850889"/>
            <a:ext cx="3048000" cy="4062984"/>
          </a:xfrm>
          <a:prstGeom prst="rect">
            <a:avLst/>
          </a:prstGeom>
        </p:spPr>
      </p:pic>
    </p:spTree>
    <p:extLst>
      <p:ext uri="{BB962C8B-B14F-4D97-AF65-F5344CB8AC3E}">
        <p14:creationId xmlns:p14="http://schemas.microsoft.com/office/powerpoint/2010/main" val="356310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735" y="2163650"/>
            <a:ext cx="2393896" cy="345273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369" y="2202689"/>
            <a:ext cx="2393896" cy="341369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868" y="1080479"/>
            <a:ext cx="5262264" cy="561907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spTree>
    <p:extLst>
      <p:ext uri="{BB962C8B-B14F-4D97-AF65-F5344CB8AC3E}">
        <p14:creationId xmlns:p14="http://schemas.microsoft.com/office/powerpoint/2010/main" val="1685621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Black" panose="020B0A04020102020204" pitchFamily="34" charset="0"/>
              </a:rPr>
              <a:t>«На безымянной высоте»</a:t>
            </a:r>
          </a:p>
        </p:txBody>
      </p:sp>
      <p:sp>
        <p:nvSpPr>
          <p:cNvPr id="3" name="Объект 2"/>
          <p:cNvSpPr>
            <a:spLocks noGrp="1"/>
          </p:cNvSpPr>
          <p:nvPr>
            <p:ph idx="1"/>
          </p:nvPr>
        </p:nvSpPr>
        <p:spPr/>
        <p:txBody>
          <a:bodyPr>
            <a:normAutofit fontScale="85000" lnSpcReduction="20000"/>
          </a:bodyPr>
          <a:lstStyle/>
          <a:p>
            <a:pPr marL="0" indent="0" algn="just">
              <a:buNone/>
            </a:pPr>
            <a:r>
              <a:rPr lang="ru-RU" dirty="0"/>
              <a:t>События песни «На безымянной высоте» подлинные. Между Калужской и Смоленской областями, стоит поселок </a:t>
            </a:r>
            <a:r>
              <a:rPr lang="ru-RU" dirty="0" err="1"/>
              <a:t>Рубежанка</a:t>
            </a:r>
            <a:r>
              <a:rPr lang="ru-RU" dirty="0"/>
              <a:t>. Вот там-то и находилась знаменитая сейчас высота, а в военное время это была всего лишь отметка -  224, 1 м. На захват высоты ушла группа воинов 718-го стрелкового полка. Их было 18, сибиряков-добровольцев во главе с лейтенантом… В живых остались только двое. Поэт Михаил </a:t>
            </a:r>
            <a:r>
              <a:rPr lang="ru-RU" dirty="0" err="1"/>
              <a:t>Матусовский</a:t>
            </a:r>
            <a:r>
              <a:rPr lang="ru-RU" dirty="0"/>
              <a:t> услышал эту героическую историю еще во время войны. Позже, когда устанавливали памятник героям битвы за «безымянную высоту» поэту довелось встретиться с оставшимися в живых участниками того сражения.. . Рядом с памятником землянка, «обгоревшая сосна» и музей воинской славы.  А внутри землянки «в три наката», на деревянной стене высечены слова песни: «Мы не забудем, не забудем, атаки яростные те.. У незнакомого поселка, на безымянной высоте</a:t>
            </a:r>
            <a:r>
              <a:rPr lang="ru-RU" dirty="0" smtClean="0"/>
              <a:t>...». Композитор </a:t>
            </a:r>
            <a:r>
              <a:rPr lang="ru-RU" dirty="0"/>
              <a:t>Вениамин  </a:t>
            </a:r>
            <a:r>
              <a:rPr lang="ru-RU" dirty="0" err="1"/>
              <a:t>Баснер</a:t>
            </a:r>
            <a:r>
              <a:rPr lang="ru-RU" dirty="0"/>
              <a:t> вспоминал, что мелодия к этой песне писалась не просто. Она возникла неожиданно, в поезде, под стук колёс …. Вениамин </a:t>
            </a:r>
            <a:r>
              <a:rPr lang="ru-RU" dirty="0" err="1"/>
              <a:t>Баснер</a:t>
            </a:r>
            <a:r>
              <a:rPr lang="ru-RU" dirty="0"/>
              <a:t> напевал её  всю дорогу, чтобы не забыть. Он не забыл. И не забыли ее мы новое поколение.</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spTree>
    <p:extLst>
      <p:ext uri="{BB962C8B-B14F-4D97-AF65-F5344CB8AC3E}">
        <p14:creationId xmlns:p14="http://schemas.microsoft.com/office/powerpoint/2010/main" val="1071703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Black" panose="020B0A04020102020204" pitchFamily="34" charset="0"/>
              </a:rPr>
              <a:t>«На безымянной высоте»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9307" y="1880315"/>
            <a:ext cx="4849344" cy="363700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52" y="1880315"/>
            <a:ext cx="5439969" cy="363700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spTree>
    <p:extLst>
      <p:ext uri="{BB962C8B-B14F-4D97-AF65-F5344CB8AC3E}">
        <p14:creationId xmlns:p14="http://schemas.microsoft.com/office/powerpoint/2010/main" val="4076544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Театр</a:t>
            </a:r>
            <a:endParaRPr lang="ru-RU" dirty="0">
              <a:latin typeface="Arial Black" panose="020B0A04020102020204" pitchFamily="34" charset="0"/>
            </a:endParaRPr>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В 1994 В.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создал в Санкт-Петербурге  еврейский театр, который был назван «</a:t>
            </a:r>
            <a:r>
              <a:rPr lang="ru-RU" dirty="0" err="1">
                <a:latin typeface="Times New Roman" panose="02020603050405020304" pitchFamily="18" charset="0"/>
                <a:cs typeface="Times New Roman" panose="02020603050405020304" pitchFamily="18" charset="0"/>
              </a:rPr>
              <a:t>Симха</a:t>
            </a:r>
            <a:r>
              <a:rPr lang="ru-RU" dirty="0">
                <a:latin typeface="Times New Roman" panose="02020603050405020304" pitchFamily="18" charset="0"/>
                <a:cs typeface="Times New Roman" panose="02020603050405020304" pitchFamily="18" charset="0"/>
              </a:rPr>
              <a:t>» («Радость»), где сам он на премьерном показе мюзикла «Еврейское счастье» играл на скрипке.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694" y="3580326"/>
            <a:ext cx="4698136" cy="31360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864" y="3581631"/>
            <a:ext cx="4607936" cy="313339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spTree>
    <p:extLst>
      <p:ext uri="{BB962C8B-B14F-4D97-AF65-F5344CB8AC3E}">
        <p14:creationId xmlns:p14="http://schemas.microsoft.com/office/powerpoint/2010/main" val="1878629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Black" panose="020B0A04020102020204" pitchFamily="34" charset="0"/>
              </a:rPr>
              <a:t>Память</a:t>
            </a:r>
            <a:endParaRPr lang="ru-RU" dirty="0">
              <a:latin typeface="Arial Black" panose="020B0A04020102020204" pitchFamily="34" charset="0"/>
            </a:endParaRPr>
          </a:p>
        </p:txBody>
      </p:sp>
      <p:sp>
        <p:nvSpPr>
          <p:cNvPr id="3" name="Объект 2"/>
          <p:cNvSpPr>
            <a:spLocks noGrp="1"/>
          </p:cNvSpPr>
          <p:nvPr>
            <p:ph idx="1"/>
          </p:nvPr>
        </p:nvSpPr>
        <p:spPr/>
        <p:txBody>
          <a:bodyPr/>
          <a:lstStyle/>
          <a:p>
            <a:pPr marL="0" indent="0" algn="just">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его честь назван астероид 4267. В 2005 году на фасаде дома 16 на набережной реки Мойки была установлена мемориальная доска памяти композитора.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7592" y="3373425"/>
            <a:ext cx="2358041" cy="314405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004" y="3373426"/>
            <a:ext cx="2066093" cy="314405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8983" y="5516686"/>
            <a:ext cx="1453017" cy="1346311"/>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7124" y="3129565"/>
            <a:ext cx="2798310" cy="3599645"/>
          </a:xfrm>
          <a:prstGeom prst="rect">
            <a:avLst/>
          </a:prstGeom>
        </p:spPr>
      </p:pic>
    </p:spTree>
    <p:extLst>
      <p:ext uri="{BB962C8B-B14F-4D97-AF65-F5344CB8AC3E}">
        <p14:creationId xmlns:p14="http://schemas.microsoft.com/office/powerpoint/2010/main" val="756600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А. Сурков, Л. </a:t>
            </a:r>
            <a:r>
              <a:rPr lang="ru-RU" dirty="0" err="1">
                <a:latin typeface="Times New Roman" panose="02020603050405020304" pitchFamily="18" charset="0"/>
                <a:cs typeface="Times New Roman" panose="02020603050405020304" pitchFamily="18" charset="0"/>
              </a:rPr>
              <a:t>Ошанин</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 великие деятели культуры, участники Великой Отечественной войны. Их творчество - зарифмованная и одетая в мелодия  летопись Великой Отечественной войны.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69" y="3608623"/>
            <a:ext cx="2091340" cy="27884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005" y="3681308"/>
            <a:ext cx="3048000" cy="2715768"/>
          </a:xfrm>
          <a:prstGeom prst="rect">
            <a:avLst/>
          </a:prstGeom>
        </p:spPr>
      </p:pic>
      <p:sp>
        <p:nvSpPr>
          <p:cNvPr id="7" name="Заголовок 6"/>
          <p:cNvSpPr>
            <a:spLocks noGrp="1"/>
          </p:cNvSpPr>
          <p:nvPr>
            <p:ph type="title"/>
          </p:nvPr>
        </p:nvSpPr>
        <p:spPr/>
        <p:txBody>
          <a:bodyPr>
            <a:normAutofit/>
          </a:bodyPr>
          <a:lstStyle/>
          <a:p>
            <a:r>
              <a:rPr lang="ru-RU" sz="4000" dirty="0">
                <a:latin typeface="Arial Black" panose="020B0A04020102020204" pitchFamily="34" charset="0"/>
              </a:rPr>
              <a:t>Ярославские поэты и композиторы</a:t>
            </a:r>
            <a:endParaRPr lang="ru-RU" sz="4000"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410" y="3596132"/>
            <a:ext cx="4329180" cy="2886120"/>
          </a:xfrm>
          <a:prstGeom prst="rect">
            <a:avLst/>
          </a:prstGeom>
        </p:spPr>
      </p:pic>
    </p:spTree>
    <p:extLst>
      <p:ext uri="{BB962C8B-B14F-4D97-AF65-F5344CB8AC3E}">
        <p14:creationId xmlns:p14="http://schemas.microsoft.com/office/powerpoint/2010/main" val="2670523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latin typeface="Arial Black" panose="020B0A04020102020204" pitchFamily="34" charset="0"/>
              </a:rPr>
              <a:t>«Великие песни великих земляков</a:t>
            </a:r>
            <a:r>
              <a:rPr lang="ru-RU" sz="3600" dirty="0" smtClean="0">
                <a:latin typeface="Arial Black" panose="020B0A04020102020204" pitchFamily="34" charset="0"/>
              </a:rPr>
              <a:t>»</a:t>
            </a:r>
            <a:endParaRPr lang="ru-RU" sz="3600" dirty="0">
              <a:latin typeface="Arial Black" panose="020B0A04020102020204" pitchFamily="34" charset="0"/>
            </a:endParaRPr>
          </a:p>
        </p:txBody>
      </p:sp>
      <p:sp>
        <p:nvSpPr>
          <p:cNvPr id="3" name="Объект 2"/>
          <p:cNvSpPr>
            <a:spLocks noGrp="1"/>
          </p:cNvSpPr>
          <p:nvPr>
            <p:ph idx="1"/>
          </p:nvPr>
        </p:nvSpPr>
        <p:spPr/>
        <p:txBody>
          <a:bodyPr/>
          <a:lstStyle/>
          <a:p>
            <a:pPr marL="0" indent="0" algn="just">
              <a:buNone/>
            </a:pPr>
            <a:r>
              <a:rPr lang="ru-RU" dirty="0">
                <a:latin typeface="Times New Roman" panose="02020603050405020304" pitchFamily="18" charset="0"/>
                <a:cs typeface="Times New Roman" panose="02020603050405020304" pitchFamily="18" charset="0"/>
              </a:rPr>
              <a:t>В мае 2018г. в историческом центре г. Ярославля прошел </a:t>
            </a:r>
            <a:r>
              <a:rPr lang="ru-RU" dirty="0" err="1">
                <a:latin typeface="Times New Roman" panose="02020603050405020304" pitchFamily="18" charset="0"/>
                <a:cs typeface="Times New Roman" panose="02020603050405020304" pitchFamily="18" charset="0"/>
              </a:rPr>
              <a:t>флешмоб</a:t>
            </a:r>
            <a:r>
              <a:rPr lang="ru-RU" dirty="0">
                <a:latin typeface="Times New Roman" panose="02020603050405020304" pitchFamily="18" charset="0"/>
                <a:cs typeface="Times New Roman" panose="02020603050405020304" pitchFamily="18" charset="0"/>
              </a:rPr>
              <a:t> «Великие песни великих земляков», организованный преподавателями и студентами Ярославского колледжа культуры. По улицам и скверам Ярославля шли жители и гости Ярославля, под гармонь все дружно пели «Эх, дороги», «Пусть всегда будет солнце», «Песню защитников Москвы», «Ехал я из Берлина» — песни, в создании которых участвовали наши земляки: поэты Алексей Сурков и Лев </a:t>
            </a:r>
            <a:r>
              <a:rPr lang="ru-RU" dirty="0" err="1">
                <a:latin typeface="Times New Roman" panose="02020603050405020304" pitchFamily="18" charset="0"/>
                <a:cs typeface="Times New Roman" panose="02020603050405020304" pitchFamily="18" charset="0"/>
              </a:rPr>
              <a:t>Ошанин</a:t>
            </a:r>
            <a:r>
              <a:rPr lang="ru-RU" dirty="0">
                <a:latin typeface="Times New Roman" panose="02020603050405020304" pitchFamily="18" charset="0"/>
                <a:cs typeface="Times New Roman" panose="02020603050405020304" pitchFamily="18" charset="0"/>
              </a:rPr>
              <a:t>, композитор Вениамин </a:t>
            </a:r>
            <a:r>
              <a:rPr lang="ru-RU" dirty="0" err="1">
                <a:latin typeface="Times New Roman" panose="02020603050405020304" pitchFamily="18" charset="0"/>
                <a:cs typeface="Times New Roman" panose="02020603050405020304" pitchFamily="18" charset="0"/>
              </a:rPr>
              <a:t>Баснер</a:t>
            </a:r>
            <a:r>
              <a:rPr lang="ru-RU" dirty="0">
                <a:latin typeface="Times New Roman" panose="02020603050405020304" pitchFamily="18" charset="0"/>
                <a:cs typeface="Times New Roman" panose="02020603050405020304" pitchFamily="18" charset="0"/>
              </a:rPr>
              <a:t>.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3774120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latin typeface="Arial Black" panose="020B0A04020102020204" pitchFamily="34" charset="0"/>
              </a:rPr>
              <a:t>«Великие песни великих земляков»</a:t>
            </a:r>
            <a:endParaRPr lang="ru-RU" sz="3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4239585"/>
            <a:ext cx="3238904" cy="215618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257" y="4239586"/>
            <a:ext cx="3231969" cy="215618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1224263"/>
            <a:ext cx="3593642" cy="215618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3585" y="1224263"/>
            <a:ext cx="3593641" cy="2156185"/>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462" y="3037938"/>
            <a:ext cx="3424501" cy="2279739"/>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1467606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2156497" y="2967335"/>
            <a:ext cx="7879016"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СПАСИБО ЗА ВНИМАНИЕ!</a:t>
            </a: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625" y="4983050"/>
            <a:ext cx="2042375" cy="2042375"/>
          </a:xfrm>
          <a:prstGeom prst="rect">
            <a:avLst/>
          </a:prstGeom>
        </p:spPr>
      </p:pic>
    </p:spTree>
    <p:extLst>
      <p:ext uri="{BB962C8B-B14F-4D97-AF65-F5344CB8AC3E}">
        <p14:creationId xmlns:p14="http://schemas.microsoft.com/office/powerpoint/2010/main" val="77140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Алексей Александрович </a:t>
            </a:r>
            <a:r>
              <a:rPr lang="ru-RU" dirty="0" smtClean="0">
                <a:latin typeface="Arial Black" panose="020B0A04020102020204" pitchFamily="34" charset="0"/>
              </a:rPr>
              <a:t>Сурков</a:t>
            </a:r>
            <a:br>
              <a:rPr lang="ru-RU" dirty="0" smtClean="0">
                <a:latin typeface="Arial Black" panose="020B0A04020102020204" pitchFamily="34" charset="0"/>
              </a:rPr>
            </a:br>
            <a:r>
              <a:rPr lang="ru-RU" sz="2400" b="1" dirty="0">
                <a:latin typeface="Arial Black" panose="020B0A04020102020204" pitchFamily="34" charset="0"/>
              </a:rPr>
              <a:t>(1899 – 1983гг.)</a:t>
            </a:r>
            <a:r>
              <a:rPr lang="ru-RU" sz="2400" b="1" dirty="0" smtClean="0">
                <a:latin typeface="Arial Black" panose="020B0A04020102020204" pitchFamily="34" charset="0"/>
              </a:rPr>
              <a:t> </a:t>
            </a:r>
            <a:endParaRPr lang="ru-RU" sz="2400" b="1" dirty="0">
              <a:latin typeface="Arial Black" panose="020B0A04020102020204" pitchFamily="34" charset="0"/>
            </a:endParaRPr>
          </a:p>
        </p:txBody>
      </p:sp>
      <p:sp>
        <p:nvSpPr>
          <p:cNvPr id="5" name="TextBox 4"/>
          <p:cNvSpPr txBox="1"/>
          <p:nvPr/>
        </p:nvSpPr>
        <p:spPr>
          <a:xfrm>
            <a:off x="838200" y="1690688"/>
            <a:ext cx="9070271" cy="4708981"/>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Русский советский поэт и литературный критик, общественный деятель, педагог, журналист, военный корреспондент, Герой Социалистического Труда, лауреат двух Сталинских премий, батальонный комиссар. За этой сжатой информацией стоят творческая и военная судьба А. Суркова.  А. Сурков – поэт, творчество которого, не является отражением событий Гражданской войны и Великой Отечественной войны со стороны, оно представляет собой своеобразную поэтическую летопись непосредственного участника военной истории России XX века. Алексей Александрович родом из  деревни </a:t>
            </a:r>
            <a:r>
              <a:rPr lang="ru-RU" sz="2000" dirty="0" err="1">
                <a:latin typeface="Times New Roman" panose="02020603050405020304" pitchFamily="18" charset="0"/>
                <a:cs typeface="Times New Roman" panose="02020603050405020304" pitchFamily="18" charset="0"/>
              </a:rPr>
              <a:t>Середнево</a:t>
            </a:r>
            <a:r>
              <a:rPr lang="ru-RU" sz="2000" dirty="0">
                <a:latin typeface="Times New Roman" panose="02020603050405020304" pitchFamily="18" charset="0"/>
                <a:cs typeface="Times New Roman" panose="02020603050405020304" pitchFamily="18" charset="0"/>
              </a:rPr>
              <a:t> Рыбинского района Ярославской области. Родился в крестьянской семье, учился в местной школе. В 12 лет переехал в Санкт-Петербург, где продолжил обучение и одновременно служил «в людях»,  работал учеником в мебельном магазине, в столярных мастерских, в типографии, в конторе и весовщиком в Петроградском торговом порту. Первые стихи А. Сурков опубликовал в 1918 г. в петроградской «Красной газете» под псевдонимом А. </a:t>
            </a:r>
            <a:r>
              <a:rPr lang="ru-RU" sz="2000" dirty="0" err="1">
                <a:latin typeface="Times New Roman" panose="02020603050405020304" pitchFamily="18" charset="0"/>
                <a:cs typeface="Times New Roman" panose="02020603050405020304" pitchFamily="18" charset="0"/>
              </a:rPr>
              <a:t>Гутуевский</a:t>
            </a:r>
            <a:r>
              <a:rPr lang="ru-RU" sz="2000" dirty="0">
                <a:latin typeface="Times New Roman" panose="02020603050405020304" pitchFamily="18" charset="0"/>
                <a:cs typeface="Times New Roman" panose="02020603050405020304" pitchFamily="18" charset="0"/>
              </a:rPr>
              <a:t>. Его военная биография также началась в 1918 году.</a:t>
            </a:r>
            <a:endParaRPr lang="ru-RU" sz="20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8471" y="1690688"/>
            <a:ext cx="1727917" cy="2512391"/>
          </a:xfr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325410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Arial Black" panose="020B0A04020102020204" pitchFamily="34" charset="0"/>
              </a:rPr>
              <a:t>Военная </a:t>
            </a:r>
            <a:r>
              <a:rPr lang="ru-RU" b="1" dirty="0">
                <a:latin typeface="Arial Black" panose="020B0A04020102020204" pitchFamily="34" charset="0"/>
              </a:rPr>
              <a:t>биография</a:t>
            </a:r>
          </a:p>
        </p:txBody>
      </p:sp>
      <p:sp>
        <p:nvSpPr>
          <p:cNvPr id="3" name="Объект 2"/>
          <p:cNvSpPr>
            <a:spLocks noGrp="1"/>
          </p:cNvSpPr>
          <p:nvPr>
            <p:ph idx="1"/>
          </p:nvPr>
        </p:nvSpPr>
        <p:spPr>
          <a:xfrm>
            <a:off x="838200" y="1690688"/>
            <a:ext cx="6270938" cy="4486275"/>
          </a:xfrm>
        </p:spPr>
        <p:txBody>
          <a:bodyPr>
            <a:noAutofit/>
          </a:bodyPr>
          <a:lstStyle/>
          <a:p>
            <a:pPr marL="0" indent="0" algn="just">
              <a:buNone/>
            </a:pPr>
            <a:r>
              <a:rPr lang="ru-RU" sz="1600" dirty="0">
                <a:latin typeface="Times New Roman" panose="02020603050405020304" pitchFamily="18" charset="0"/>
                <a:cs typeface="Times New Roman" panose="02020603050405020304" pitchFamily="18" charset="0"/>
              </a:rPr>
              <a:t>В возрасте 18 лет А. Сурков ушёл добровольцем в Красную Армию. До 1922 г. служил пулемётчиком, конным разведчиком, участвовал в боях на Северо-Западном фронте, в Польском походе. По окончании Гражданской войны поэт вернулся в родную деревню. В 1922—1924гг. был работником избы-читальни в селе Волково, организатором политико-просветительской работы и селькором в уездной газете. Все это время А. Сурков не забывал о поэтической деятельности. В 1924 г. его стихи были опубликованы в газете «Правда», а уже в 1925г. он стал  делегатом I Губернского съезда пролетарских писателей. До Великой Отечественной войны А. Сурков вел активную творческую и преподавательскую деятельность. В 1934. он закончил факультет литературы в Институте красной профессуры, в 1939г. преподавал в Редакционно-издательском институте и Литературном институте Союза писателей СССР, где  был заместителем редактора журнала «Литературная учёба», и работал под непосредственным руководством А. М. Горького. В этот период А. Сурков также принимал активное участие в деятельности Литературного объединения Красной Армии и Флота. В 1935г в сотворчестве с композиторами Дмитрием и Даниилом </a:t>
            </a:r>
            <a:r>
              <a:rPr lang="ru-RU" sz="1600" dirty="0" err="1">
                <a:latin typeface="Times New Roman" panose="02020603050405020304" pitchFamily="18" charset="0"/>
                <a:cs typeface="Times New Roman" panose="02020603050405020304" pitchFamily="18" charset="0"/>
              </a:rPr>
              <a:t>Покрассовымибыла</a:t>
            </a:r>
            <a:r>
              <a:rPr lang="ru-RU" sz="1600" dirty="0">
                <a:latin typeface="Times New Roman" panose="02020603050405020304" pitchFamily="18" charset="0"/>
                <a:cs typeface="Times New Roman" panose="02020603050405020304" pitchFamily="18" charset="0"/>
              </a:rPr>
              <a:t> создана  и стала очень популярной   «Конармейская песня».</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632" y="1690688"/>
            <a:ext cx="3379953" cy="4570077"/>
          </a:xfrm>
          <a:prstGeom prst="rect">
            <a:avLst/>
          </a:prstGeom>
          <a:ln>
            <a:noFill/>
          </a:ln>
          <a:effectLst>
            <a:softEdge rad="112500"/>
          </a:effectLst>
        </p:spPr>
      </p:pic>
    </p:spTree>
    <p:extLst>
      <p:ext uri="{BB962C8B-B14F-4D97-AF65-F5344CB8AC3E}">
        <p14:creationId xmlns:p14="http://schemas.microsoft.com/office/powerpoint/2010/main" val="162837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Black" panose="020B0A04020102020204" pitchFamily="34" charset="0"/>
              </a:rPr>
              <a:t>Алексей Александрович Сурков</a:t>
            </a:r>
            <a:br>
              <a:rPr lang="ru-RU" dirty="0">
                <a:latin typeface="Arial Black" panose="020B0A04020102020204" pitchFamily="34" charset="0"/>
              </a:rPr>
            </a:br>
            <a:r>
              <a:rPr lang="ru-RU" sz="2400" b="1" dirty="0" smtClean="0">
                <a:latin typeface="Arial Black" panose="020B0A04020102020204" pitchFamily="34" charset="0"/>
              </a:rPr>
              <a:t>в годы войны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1071" y="1835518"/>
            <a:ext cx="3597498" cy="479666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718" y="1690688"/>
            <a:ext cx="3242986" cy="508632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171620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Arial Black" panose="020B0A04020102020204" pitchFamily="34" charset="0"/>
              </a:rPr>
              <a:t>Военная биография</a:t>
            </a:r>
            <a:endParaRPr lang="ru-RU" dirty="0"/>
          </a:p>
        </p:txBody>
      </p:sp>
      <p:sp>
        <p:nvSpPr>
          <p:cNvPr id="3" name="Объект 2"/>
          <p:cNvSpPr>
            <a:spLocks noGrp="1"/>
          </p:cNvSpPr>
          <p:nvPr>
            <p:ph idx="1"/>
          </p:nvPr>
        </p:nvSpPr>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В 1939−1940гг. ярославский </a:t>
            </a:r>
            <a:r>
              <a:rPr lang="ru-RU" dirty="0" err="1">
                <a:latin typeface="Times New Roman" panose="02020603050405020304" pitchFamily="18" charset="0"/>
                <a:cs typeface="Times New Roman" panose="02020603050405020304" pitchFamily="18" charset="0"/>
              </a:rPr>
              <a:t>поэтучаствовал</a:t>
            </a:r>
            <a:r>
              <a:rPr lang="ru-RU" dirty="0">
                <a:latin typeface="Times New Roman" panose="02020603050405020304" pitchFamily="18" charset="0"/>
                <a:cs typeface="Times New Roman" panose="02020603050405020304" pitchFamily="18" charset="0"/>
              </a:rPr>
              <a:t> в походе в Западную Белоруссию и в Финской кампании, в которой был сотрудником армейской газеты «Героический поход». В годы Великой Отечественной войны А. Сурков был военным корреспондентом фронтовой газеты «Красноармейская правда» и спецкором газеты «Красная звезда», писал для газеты «Боевой натиск». Поэт участвовал в обороне Москвы, воевал в Белоруссии. Осенью 1942 года едва не погиб у сёл Глебово и Выдрино под Ржевом. Алексею Суркову посвящено одно из самых знаменитых и  проникновенных стихотворений Великой Отечественной войны «Ты помнишь, Алеша, дороги Смоленщины», написанное К. Симоновым в 1941г.</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428821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697" y="540913"/>
            <a:ext cx="7810605" cy="585499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327499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Arial Black" panose="020B0A04020102020204" pitchFamily="34" charset="0"/>
              </a:rPr>
              <a:t>Газеты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6777" y="1868422"/>
            <a:ext cx="2176272" cy="312115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880" y="1611611"/>
            <a:ext cx="4972239" cy="394671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8950" y="1868422"/>
            <a:ext cx="2034152" cy="312115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759" y="5216692"/>
            <a:ext cx="1505241" cy="1641308"/>
          </a:xfrm>
          <a:prstGeom prst="rect">
            <a:avLst/>
          </a:prstGeom>
        </p:spPr>
      </p:pic>
    </p:spTree>
    <p:extLst>
      <p:ext uri="{BB962C8B-B14F-4D97-AF65-F5344CB8AC3E}">
        <p14:creationId xmlns:p14="http://schemas.microsoft.com/office/powerpoint/2010/main" val="51009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2130</Words>
  <Application>Microsoft Office PowerPoint</Application>
  <PresentationFormat>Широкоэкранный</PresentationFormat>
  <Paragraphs>69</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Arial Black</vt:lpstr>
      <vt:lpstr>Calibri</vt:lpstr>
      <vt:lpstr>Calibri Light</vt:lpstr>
      <vt:lpstr>Times New Roman</vt:lpstr>
      <vt:lpstr>Office Theme</vt:lpstr>
      <vt:lpstr>Презентация PowerPoint</vt:lpstr>
      <vt:lpstr>Презентация PowerPoint</vt:lpstr>
      <vt:lpstr>Алексей Александрович Сурков</vt:lpstr>
      <vt:lpstr>Алексей Александрович Сурков (1899 – 1983гг.) </vt:lpstr>
      <vt:lpstr>Военная биография</vt:lpstr>
      <vt:lpstr>Алексей Александрович Сурков в годы войны</vt:lpstr>
      <vt:lpstr>Военная биография</vt:lpstr>
      <vt:lpstr>Презентация PowerPoint</vt:lpstr>
      <vt:lpstr>Газеты</vt:lpstr>
      <vt:lpstr>Стихотворения А. Суркова</vt:lpstr>
      <vt:lpstr>Сборники А. Суркова</vt:lpstr>
      <vt:lpstr>Послевоенное время</vt:lpstr>
      <vt:lpstr>Награды и память</vt:lpstr>
      <vt:lpstr>В землянке</vt:lpstr>
      <vt:lpstr>Ярославские поэты и композиторы</vt:lpstr>
      <vt:lpstr>Лев Иванович Ошанин </vt:lpstr>
      <vt:lpstr>Лев Иванович Ошанин  (1912-1996гг.) </vt:lpstr>
      <vt:lpstr>Творческий путь</vt:lpstr>
      <vt:lpstr>Творчество в тылу</vt:lpstr>
      <vt:lpstr>Творчество в тылу</vt:lpstr>
      <vt:lpstr>"Эх, дороги"</vt:lpstr>
      <vt:lpstr>"Ехал я из Берлина"</vt:lpstr>
      <vt:lpstr>Награды и память</vt:lpstr>
      <vt:lpstr>Памятник Л. И. Ошанину </vt:lpstr>
      <vt:lpstr>Ярославские поэты и композиторы</vt:lpstr>
      <vt:lpstr>Вениамин Ефимович Баснер</vt:lpstr>
      <vt:lpstr> Вениамин Ефимович Баснер (1925 – 1996 гг.)  </vt:lpstr>
      <vt:lpstr>Вдохновение</vt:lpstr>
      <vt:lpstr>Творческий путь</vt:lpstr>
      <vt:lpstr>Презентация PowerPoint</vt:lpstr>
      <vt:lpstr>«На безымянной высоте»</vt:lpstr>
      <vt:lpstr>«На безымянной высоте»</vt:lpstr>
      <vt:lpstr>Театр</vt:lpstr>
      <vt:lpstr>Память</vt:lpstr>
      <vt:lpstr>Ярославские поэты и композиторы</vt:lpstr>
      <vt:lpstr>«Великие песни великих земляков»</vt:lpstr>
      <vt:lpstr>«Великие песни великих земляков»</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Максим Канюшкин</cp:lastModifiedBy>
  <cp:revision>19</cp:revision>
  <dcterms:created xsi:type="dcterms:W3CDTF">2020-01-16T11:23:26Z</dcterms:created>
  <dcterms:modified xsi:type="dcterms:W3CDTF">2020-04-22T09:58:27Z</dcterms:modified>
</cp:coreProperties>
</file>